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9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57D46-AA2E-4659-A93F-E392EA9DC0CA}" type="datetimeFigureOut">
              <a:rPr lang="cs-CZ" smtClean="0"/>
              <a:t>15.03.2025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2EA1B-BBA7-448E-B115-B530CB0407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4642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Přivážím z Ameriky metodu EOTA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A2EA1B-BBA7-448E-B115-B530CB04075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32416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231444-4414-2FC4-03BB-617B50A0AF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08BC802-10EE-A389-9C42-78A773D1D55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DFC4B44-D96C-66AC-6187-254E10276D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- V rámci té metody se definují 3 role</a:t>
            </a:r>
          </a:p>
          <a:p>
            <a:r>
              <a:rPr lang="cs-CZ" dirty="0"/>
              <a:t> - Designéři - získávají feedback, jejich hra se hraje, musí interpretovat feedback aby iterovali nad jejich hrou, - Designéři jsou tady, aby se učili, nesmí napovídat strategie nebo tlačit hráče do toho, aby hru hráli "správně"</a:t>
            </a:r>
          </a:p>
          <a:p>
            <a:r>
              <a:rPr lang="cs-CZ" dirty="0"/>
              <a:t> - Hráči - Dávají feedback, hrají hru</a:t>
            </a:r>
          </a:p>
          <a:p>
            <a:r>
              <a:rPr lang="cs-CZ" dirty="0"/>
              <a:t> - Pozorovatelé - Dávají feedback, Pozorují </a:t>
            </a:r>
            <a:r>
              <a:rPr lang="cs-CZ" dirty="0" err="1"/>
              <a:t>playtest</a:t>
            </a:r>
            <a:endParaRPr lang="cs-CZ" dirty="0"/>
          </a:p>
          <a:p>
            <a:r>
              <a:rPr lang="cs-CZ" dirty="0"/>
              <a:t> - Instruktoři</a:t>
            </a:r>
            <a:br>
              <a:rPr lang="cs-CZ" dirty="0"/>
            </a:br>
            <a:br>
              <a:rPr lang="cs-CZ" dirty="0"/>
            </a:br>
            <a:r>
              <a:rPr lang="cs-CZ" dirty="0"/>
              <a:t> - Studenti jsou tady, aby pomohli designérům naučit se víc o jejich hře</a:t>
            </a:r>
          </a:p>
          <a:p>
            <a:r>
              <a:rPr lang="cs-CZ" dirty="0"/>
              <a:t> - Hráči a pozorovatelé by měli být konkrétní a milý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E734BD-B2F5-7970-F729-77A17C76C6C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A2EA1B-BBA7-448E-B115-B530CB04075F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7193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A08090-1BC0-07D0-F172-595B825395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D530A5F-082B-D7AF-9E5B-D720D336DB6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433E3D8-2511-ED37-4E7F-B743AB8F9C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- V rámci té metody se definují 3 role</a:t>
            </a:r>
          </a:p>
          <a:p>
            <a:r>
              <a:rPr lang="cs-CZ" dirty="0"/>
              <a:t> - Designéři - získávají feedback, jejich hra se hraje, musí interpretovat feedback aby iterovali nad jejich hrou, - Designéři jsou tady, aby se učili, nesmí napovídat strategie nebo tlačit hráče do toho, aby hru hráli "správně"</a:t>
            </a:r>
          </a:p>
          <a:p>
            <a:r>
              <a:rPr lang="cs-CZ" dirty="0"/>
              <a:t> - Hráči - Dávají feedback, hrají hru</a:t>
            </a:r>
          </a:p>
          <a:p>
            <a:r>
              <a:rPr lang="cs-CZ" dirty="0"/>
              <a:t> - Pozorovatelé - Dávají feedback, Pozorují </a:t>
            </a:r>
            <a:r>
              <a:rPr lang="cs-CZ" dirty="0" err="1"/>
              <a:t>playtest</a:t>
            </a:r>
            <a:endParaRPr lang="cs-CZ" dirty="0"/>
          </a:p>
          <a:p>
            <a:r>
              <a:rPr lang="cs-CZ" dirty="0"/>
              <a:t> - Instruktoři</a:t>
            </a:r>
            <a:br>
              <a:rPr lang="cs-CZ" dirty="0"/>
            </a:br>
            <a:br>
              <a:rPr lang="cs-CZ" dirty="0"/>
            </a:br>
            <a:r>
              <a:rPr lang="cs-CZ" dirty="0"/>
              <a:t> - Studenti jsou tady, aby pomohli designérům naučit se víc o jejich hře</a:t>
            </a:r>
          </a:p>
          <a:p>
            <a:r>
              <a:rPr lang="cs-CZ" dirty="0"/>
              <a:t> - Hráči a pozorovatelé by měli být konkrétní a milý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33CBDC-A609-DC07-4225-07E2FD1FD2E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A2EA1B-BBA7-448E-B115-B530CB04075F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90730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8C4C8D-D0F1-28F3-3CC7-9654864965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9CB3C04-052B-3FDF-676D-C07322D08A6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13A0C1A-3D47-8D55-BFBA-3C48BB701B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- V rámci té metody se definují 3 role</a:t>
            </a:r>
          </a:p>
          <a:p>
            <a:r>
              <a:rPr lang="cs-CZ" dirty="0"/>
              <a:t> - Designéři - získávají feedback, jejich hra se hraje, musí interpretovat feedback aby iterovali nad jejich hrou, - Designéři jsou tady, aby se učili, nesmí napovídat strategie nebo tlačit hráče do toho, aby hru hráli "správně"</a:t>
            </a:r>
          </a:p>
          <a:p>
            <a:r>
              <a:rPr lang="cs-CZ" dirty="0"/>
              <a:t> - Hráči - Dávají feedback, hrají hru</a:t>
            </a:r>
          </a:p>
          <a:p>
            <a:r>
              <a:rPr lang="cs-CZ" dirty="0"/>
              <a:t> - Pozorovatelé - Dávají feedback, Pozorují </a:t>
            </a:r>
            <a:r>
              <a:rPr lang="cs-CZ" dirty="0" err="1"/>
              <a:t>playtest</a:t>
            </a:r>
            <a:endParaRPr lang="cs-CZ" dirty="0"/>
          </a:p>
          <a:p>
            <a:r>
              <a:rPr lang="cs-CZ" dirty="0"/>
              <a:t> - Instruktoři</a:t>
            </a:r>
            <a:br>
              <a:rPr lang="cs-CZ" dirty="0"/>
            </a:br>
            <a:br>
              <a:rPr lang="cs-CZ" dirty="0"/>
            </a:br>
            <a:r>
              <a:rPr lang="cs-CZ" dirty="0"/>
              <a:t> - Studenti jsou tady, aby pomohli designérům naučit se víc o jejich hře</a:t>
            </a:r>
          </a:p>
          <a:p>
            <a:r>
              <a:rPr lang="cs-CZ" dirty="0"/>
              <a:t> - Hráči a pozorovatelé by měli být konkrétní a milý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9FEBC1-E7B8-C447-23EB-099220AF56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A2EA1B-BBA7-448E-B115-B530CB04075F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1165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AD61AB-0E2D-AD10-CE73-C17062FF2D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5F6B717-5C3B-55E4-7457-2029D78B960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C5C2CB6-DC52-915E-949A-40FB56EB12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- V rámci té metody se definují 3 role</a:t>
            </a:r>
          </a:p>
          <a:p>
            <a:r>
              <a:rPr lang="cs-CZ" dirty="0"/>
              <a:t> - Designéři - získávají feedback, jejich hra se hraje, musí interpretovat feedback aby iterovali nad jejich hrou, - Designéři jsou tady, aby se učili, nesmí napovídat strategie nebo tlačit hráče do toho, aby hru hráli "správně"</a:t>
            </a:r>
          </a:p>
          <a:p>
            <a:r>
              <a:rPr lang="cs-CZ" dirty="0"/>
              <a:t> - Hráči - Dávají feedback, hrají hru</a:t>
            </a:r>
          </a:p>
          <a:p>
            <a:r>
              <a:rPr lang="cs-CZ" dirty="0"/>
              <a:t> - Pozorovatelé - Dávají feedback, Pozorují </a:t>
            </a:r>
            <a:r>
              <a:rPr lang="cs-CZ" dirty="0" err="1"/>
              <a:t>playtest</a:t>
            </a:r>
            <a:endParaRPr lang="cs-CZ" dirty="0"/>
          </a:p>
          <a:p>
            <a:r>
              <a:rPr lang="cs-CZ" dirty="0"/>
              <a:t> - Instruktoři</a:t>
            </a:r>
            <a:br>
              <a:rPr lang="cs-CZ" dirty="0"/>
            </a:br>
            <a:br>
              <a:rPr lang="cs-CZ" dirty="0"/>
            </a:br>
            <a:r>
              <a:rPr lang="cs-CZ" dirty="0"/>
              <a:t> - Studenti jsou tady, aby pomohli designérům naučit se víc o jejich hře</a:t>
            </a:r>
          </a:p>
          <a:p>
            <a:r>
              <a:rPr lang="cs-CZ" dirty="0"/>
              <a:t> - Hráči a pozorovatelé by měli být konkrétní a milý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DBA801-DB99-6A80-4C59-64A6CA23D48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A2EA1B-BBA7-448E-B115-B530CB04075F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9439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9A4F6D-E733-560A-E602-29F0B8F016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B376A9F-E866-EF7B-6ACA-608107E1514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6994CA0-DD1D-9993-0D5E-C251A3AA03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- V rámci té metody se definují 3 role</a:t>
            </a:r>
          </a:p>
          <a:p>
            <a:r>
              <a:rPr lang="cs-CZ" dirty="0"/>
              <a:t> - Designéři - získávají feedback, jejich hra se hraje, musí interpretovat feedback aby iterovali nad jejich hrou, - Designéři jsou tady, aby se učili, nesmí napovídat strategie nebo tlačit hráče do toho, aby hru hráli "správně"</a:t>
            </a:r>
          </a:p>
          <a:p>
            <a:r>
              <a:rPr lang="cs-CZ" dirty="0"/>
              <a:t> - Hráči - Dávají feedback, hrají hru</a:t>
            </a:r>
          </a:p>
          <a:p>
            <a:r>
              <a:rPr lang="cs-CZ" dirty="0"/>
              <a:t> - Pozorovatelé - Dávají feedback, Pozorují </a:t>
            </a:r>
            <a:r>
              <a:rPr lang="cs-CZ" dirty="0" err="1"/>
              <a:t>playtest</a:t>
            </a:r>
            <a:endParaRPr lang="cs-CZ" dirty="0"/>
          </a:p>
          <a:p>
            <a:r>
              <a:rPr lang="cs-CZ" dirty="0"/>
              <a:t> - Instruktoři</a:t>
            </a:r>
            <a:br>
              <a:rPr lang="cs-CZ" dirty="0"/>
            </a:br>
            <a:br>
              <a:rPr lang="cs-CZ" dirty="0"/>
            </a:br>
            <a:r>
              <a:rPr lang="cs-CZ" dirty="0"/>
              <a:t> - Studenti jsou tady, aby pomohli designérům naučit se víc o jejich hře</a:t>
            </a:r>
          </a:p>
          <a:p>
            <a:r>
              <a:rPr lang="cs-CZ" dirty="0"/>
              <a:t> - Hráči a pozorovatelé by měli být konkrétní a milý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1E4462-4690-350C-98BD-1995519C51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A2EA1B-BBA7-448E-B115-B530CB04075F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856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- Je to založený na </a:t>
            </a:r>
            <a:r>
              <a:rPr lang="cs-CZ" dirty="0" err="1"/>
              <a:t>paperu</a:t>
            </a:r>
            <a:r>
              <a:rPr lang="cs-CZ" dirty="0"/>
              <a:t>, Jessica Hammer vedla workshop, je to mířený na kurzy herního designu (18–40 lidí), slouží to ke zlepšování feedbacku, je to hodně americký, </a:t>
            </a:r>
            <a:r>
              <a:rPr lang="cs-CZ" dirty="0" err="1"/>
              <a:t>paper</a:t>
            </a:r>
            <a:r>
              <a:rPr lang="cs-CZ" dirty="0"/>
              <a:t> nevyužijete v diplomkách </a:t>
            </a:r>
            <a:r>
              <a:rPr lang="cs-CZ" dirty="0">
                <a:sym typeface="Wingdings" panose="05000000000000000000" pitchFamily="2" charset="2"/>
              </a:rPr>
              <a:t></a:t>
            </a:r>
          </a:p>
          <a:p>
            <a:r>
              <a:rPr lang="cs-CZ" dirty="0">
                <a:sym typeface="Wingdings" panose="05000000000000000000" pitchFamily="2" charset="2"/>
              </a:rPr>
              <a:t>- Budeme v rámci této metody </a:t>
            </a:r>
            <a:r>
              <a:rPr lang="cs-CZ" dirty="0" err="1">
                <a:sym typeface="Wingdings" panose="05000000000000000000" pitchFamily="2" charset="2"/>
              </a:rPr>
              <a:t>playtestovat</a:t>
            </a:r>
            <a:r>
              <a:rPr lang="cs-CZ" dirty="0">
                <a:sym typeface="Wingdings" panose="05000000000000000000" pitchFamily="2" charset="2"/>
              </a:rPr>
              <a:t> jednu hru a zkusíme u toho dát a zpracovat kvalitní feedback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A2EA1B-BBA7-448E-B115-B530CB04075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69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7B7786-78A0-1A38-D8D5-D3418A4687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A61DD6E-5897-5578-9682-9E76F474E9B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AC36E5B-2D6E-8622-4E46-B9F4B6C026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- Feedback (od hráčů) je důležitý - kvůli té emergentní složce her - té je těžké porozumět dokud si tu hru někdo nezahraje</a:t>
            </a:r>
          </a:p>
          <a:p>
            <a:endParaRPr lang="cs-CZ" dirty="0"/>
          </a:p>
          <a:p>
            <a:r>
              <a:rPr lang="cs-CZ" dirty="0"/>
              <a:t>- Cíl designérů: Získat, vyhodnotit, zakomponovat feedback</a:t>
            </a:r>
          </a:p>
          <a:p>
            <a:r>
              <a:rPr lang="cs-CZ" dirty="0"/>
              <a:t>- Cíl feedback providerů: poskytování relevantního a kvalitního feedbacku</a:t>
            </a:r>
          </a:p>
          <a:p>
            <a:endParaRPr lang="cs-CZ" dirty="0"/>
          </a:p>
          <a:p>
            <a:r>
              <a:rPr lang="cs-CZ" dirty="0"/>
              <a:t>- Cíl metody: Efektivní dávání a získávání feedbacku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B21849-731E-9D51-6F2F-0707AF0558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A2EA1B-BBA7-448E-B115-B530CB04075F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1632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F4C1D4-DE57-FD9C-6353-AECAD91DAC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6251CE2-C207-FEEE-4C58-8349FA36412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1647D69-2401-9354-F2C3-681A733467C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- Jaký </a:t>
            </a:r>
            <a:r>
              <a:rPr lang="cs-CZ" dirty="0" err="1"/>
              <a:t>challenge</a:t>
            </a:r>
            <a:r>
              <a:rPr lang="cs-CZ" dirty="0"/>
              <a:t> dávání feedbacku se to snaží řešit:</a:t>
            </a:r>
          </a:p>
          <a:p>
            <a:r>
              <a:rPr lang="cs-CZ" dirty="0"/>
              <a:t> - Verbální feedback je často dominován jedním nebo dvěma hlasy</a:t>
            </a:r>
          </a:p>
          <a:p>
            <a:r>
              <a:rPr lang="cs-CZ" dirty="0"/>
              <a:t> 	- psaný/digitální feedback je časově náročný</a:t>
            </a:r>
          </a:p>
          <a:p>
            <a:r>
              <a:rPr lang="cs-CZ" dirty="0"/>
              <a:t> - Standardně se člověk nenaučí, jak dávat správně feedback</a:t>
            </a:r>
          </a:p>
          <a:p>
            <a:r>
              <a:rPr lang="cs-CZ" dirty="0"/>
              <a:t> - Feedback je důležitý pouze tehdy, když ho člověk umí správně promítnout, zamyslet se nad ním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3C1E34-0580-4FBD-0969-403DA4C2A8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A2EA1B-BBA7-448E-B115-B530CB04075F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2846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0C392D-B614-D415-9C34-9ACD9C609B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ED676FF-94E2-2616-C05B-8AF6A388852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35A4F03-2CAB-CB09-3693-4C88FFF27D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- V rámci té metody se definují 3 role</a:t>
            </a:r>
          </a:p>
          <a:p>
            <a:r>
              <a:rPr lang="cs-CZ" dirty="0"/>
              <a:t> - Designéři - získávají feedback, jejich hra se hraje, musí interpretovat feedback aby iterovali nad jejich hrou, - Designéři jsou tady, aby se učili, nesmí napovídat strategie nebo tlačit hráče do toho, aby hru hráli "správně"</a:t>
            </a:r>
          </a:p>
          <a:p>
            <a:r>
              <a:rPr lang="cs-CZ" dirty="0"/>
              <a:t> - Hráči - Dávají feedback, hrají hru</a:t>
            </a:r>
          </a:p>
          <a:p>
            <a:r>
              <a:rPr lang="cs-CZ" dirty="0"/>
              <a:t> - Pozorovatelé - Dávají feedback, Pozorují </a:t>
            </a:r>
            <a:r>
              <a:rPr lang="cs-CZ" dirty="0" err="1"/>
              <a:t>playtest</a:t>
            </a:r>
            <a:endParaRPr lang="cs-CZ" dirty="0"/>
          </a:p>
          <a:p>
            <a:r>
              <a:rPr lang="cs-CZ" dirty="0"/>
              <a:t> - Instruktoři</a:t>
            </a:r>
            <a:br>
              <a:rPr lang="cs-CZ" dirty="0"/>
            </a:br>
            <a:br>
              <a:rPr lang="cs-CZ" dirty="0"/>
            </a:br>
            <a:r>
              <a:rPr lang="cs-CZ" dirty="0"/>
              <a:t> - Studenti jsou tady, aby pomohli designérům naučit se víc o jejich hře</a:t>
            </a:r>
          </a:p>
          <a:p>
            <a:r>
              <a:rPr lang="cs-CZ" dirty="0"/>
              <a:t> - Hráči a pozorovatelé by měli být konkrétní a milý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F296DA-2A42-DCFB-F174-B5F0CE1D0F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A2EA1B-BBA7-448E-B115-B530CB04075F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87012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94FCC0-0DE9-1CF3-6463-72D5F15752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8D00B33-43CE-FF09-D6E9-42AA4997E4A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3071D48-B982-0529-8AFB-68375177F3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- V rámci té metody se definují 3 role</a:t>
            </a:r>
          </a:p>
          <a:p>
            <a:r>
              <a:rPr lang="cs-CZ" dirty="0"/>
              <a:t> - Designéři - získávají feedback, jejich hra se hraje, musí interpretovat feedback aby iterovali nad jejich hrou, - Designéři jsou tady, aby se učili, nesmí napovídat strategie nebo tlačit hráče do toho, aby hru hráli "správně"</a:t>
            </a:r>
          </a:p>
          <a:p>
            <a:r>
              <a:rPr lang="cs-CZ" dirty="0"/>
              <a:t> - Hráči - Dávají feedback, hrají hru</a:t>
            </a:r>
          </a:p>
          <a:p>
            <a:r>
              <a:rPr lang="cs-CZ" dirty="0"/>
              <a:t> - Pozorovatelé - Dávají feedback, Pozorují </a:t>
            </a:r>
            <a:r>
              <a:rPr lang="cs-CZ" dirty="0" err="1"/>
              <a:t>playtest</a:t>
            </a:r>
            <a:endParaRPr lang="cs-CZ" dirty="0"/>
          </a:p>
          <a:p>
            <a:r>
              <a:rPr lang="cs-CZ" dirty="0"/>
              <a:t> - Instruktoři</a:t>
            </a:r>
            <a:br>
              <a:rPr lang="cs-CZ" dirty="0"/>
            </a:br>
            <a:br>
              <a:rPr lang="cs-CZ" dirty="0"/>
            </a:br>
            <a:r>
              <a:rPr lang="cs-CZ" dirty="0"/>
              <a:t> - Studenti jsou tady, aby pomohli designérům naučit se víc o jejich hře</a:t>
            </a:r>
          </a:p>
          <a:p>
            <a:r>
              <a:rPr lang="cs-CZ" dirty="0"/>
              <a:t> - Hráči a pozorovatelé by měli být konkrétní a milý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72F293-187C-E43A-EC10-FE560C327A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A2EA1B-BBA7-448E-B115-B530CB04075F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3714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E42640-E9F5-6DD8-ECFD-27462F38EF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33E0547-2F3A-E367-357C-3E0A02DBBC3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DBCF47B-0A3F-CC4B-CBA5-A2B1D6E6C3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- V rámci té metody se definují 3 role</a:t>
            </a:r>
          </a:p>
          <a:p>
            <a:r>
              <a:rPr lang="cs-CZ" dirty="0"/>
              <a:t> - Designéři - získávají feedback, jejich hra se hraje, musí interpretovat feedback aby iterovali nad jejich hrou, - Designéři jsou tady, aby se učili, nesmí napovídat strategie nebo tlačit hráče do toho, aby hru hráli "správně"</a:t>
            </a:r>
          </a:p>
          <a:p>
            <a:r>
              <a:rPr lang="cs-CZ" dirty="0"/>
              <a:t> - Hráči - Dávají feedback, hrají hru</a:t>
            </a:r>
          </a:p>
          <a:p>
            <a:r>
              <a:rPr lang="cs-CZ" dirty="0"/>
              <a:t> - Pozorovatelé - Dávají feedback, Pozorují </a:t>
            </a:r>
            <a:r>
              <a:rPr lang="cs-CZ" dirty="0" err="1"/>
              <a:t>playtest</a:t>
            </a:r>
            <a:endParaRPr lang="cs-CZ" dirty="0"/>
          </a:p>
          <a:p>
            <a:r>
              <a:rPr lang="cs-CZ" dirty="0"/>
              <a:t> - Instruktoři</a:t>
            </a:r>
            <a:br>
              <a:rPr lang="cs-CZ" dirty="0"/>
            </a:br>
            <a:br>
              <a:rPr lang="cs-CZ" dirty="0"/>
            </a:br>
            <a:r>
              <a:rPr lang="cs-CZ" dirty="0"/>
              <a:t> - Studenti jsou tady, aby pomohli designérům naučit se víc o jejich hře</a:t>
            </a:r>
          </a:p>
          <a:p>
            <a:r>
              <a:rPr lang="cs-CZ" dirty="0"/>
              <a:t> - Hráči a pozorovatelé by měli být konkrétní a milý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391A9B-5085-DF53-5073-8856EB2782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A2EA1B-BBA7-448E-B115-B530CB04075F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14132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BEE2BF-5EA5-1F7C-73D6-28EDC83BF4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1F2B34E-54E8-C591-B04C-E8404DA010C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38AD7A9-EF48-E23E-C8CE-EA1E62A40A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- V rámci té metody se definují 3 role</a:t>
            </a:r>
          </a:p>
          <a:p>
            <a:r>
              <a:rPr lang="cs-CZ" dirty="0"/>
              <a:t> - Designéři - získávají feedback, jejich hra se hraje, musí interpretovat feedback aby iterovali nad jejich hrou, - Designéři jsou tady, aby se učili, nesmí napovídat strategie nebo tlačit hráče do toho, aby hru hráli "správně"</a:t>
            </a:r>
          </a:p>
          <a:p>
            <a:r>
              <a:rPr lang="cs-CZ" dirty="0"/>
              <a:t> - Hráči - Dávají feedback, hrají hru</a:t>
            </a:r>
          </a:p>
          <a:p>
            <a:r>
              <a:rPr lang="cs-CZ" dirty="0"/>
              <a:t> - Pozorovatelé - Dávají feedback, Pozorují </a:t>
            </a:r>
            <a:r>
              <a:rPr lang="cs-CZ" dirty="0" err="1"/>
              <a:t>playtest</a:t>
            </a:r>
            <a:endParaRPr lang="cs-CZ" dirty="0"/>
          </a:p>
          <a:p>
            <a:r>
              <a:rPr lang="cs-CZ" dirty="0"/>
              <a:t> - Instruktoři</a:t>
            </a:r>
            <a:br>
              <a:rPr lang="cs-CZ" dirty="0"/>
            </a:br>
            <a:br>
              <a:rPr lang="cs-CZ" dirty="0"/>
            </a:br>
            <a:r>
              <a:rPr lang="cs-CZ" dirty="0"/>
              <a:t> - Studenti jsou tady, aby pomohli designérům naučit se víc o jejich hře</a:t>
            </a:r>
          </a:p>
          <a:p>
            <a:r>
              <a:rPr lang="cs-CZ" dirty="0"/>
              <a:t> - Hráči a pozorovatelé by měli být konkrétní a milý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ED3EA2-7C0C-F517-88A0-3A659D2A5DF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A2EA1B-BBA7-448E-B115-B530CB04075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0239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FB251C-4700-3CBC-6951-3B38633DFD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CF04297-1103-FCD6-A53A-AF5BB65B577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80A0787-5AA5-326A-1867-ADB60549B3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- V rámci té metody se definují 3 role</a:t>
            </a:r>
          </a:p>
          <a:p>
            <a:r>
              <a:rPr lang="cs-CZ" dirty="0"/>
              <a:t> - Designéři - získávají feedback, jejich hra se hraje, musí interpretovat feedback aby iterovali nad jejich hrou, - Designéři jsou tady, aby se učili, nesmí napovídat strategie nebo tlačit hráče do toho, aby hru hráli "správně"</a:t>
            </a:r>
          </a:p>
          <a:p>
            <a:r>
              <a:rPr lang="cs-CZ" dirty="0"/>
              <a:t> - Hráči - Dávají feedback, hrají hru</a:t>
            </a:r>
          </a:p>
          <a:p>
            <a:r>
              <a:rPr lang="cs-CZ" dirty="0"/>
              <a:t> - Pozorovatelé - Dávají feedback, Pozorují </a:t>
            </a:r>
            <a:r>
              <a:rPr lang="cs-CZ" dirty="0" err="1"/>
              <a:t>playtest</a:t>
            </a:r>
            <a:endParaRPr lang="cs-CZ" dirty="0"/>
          </a:p>
          <a:p>
            <a:r>
              <a:rPr lang="cs-CZ" dirty="0"/>
              <a:t> - Instruktoři</a:t>
            </a:r>
            <a:br>
              <a:rPr lang="cs-CZ" dirty="0"/>
            </a:br>
            <a:br>
              <a:rPr lang="cs-CZ" dirty="0"/>
            </a:br>
            <a:r>
              <a:rPr lang="cs-CZ" dirty="0"/>
              <a:t> - Studenti jsou tady, aby pomohli designérům naučit se víc o jejich hře</a:t>
            </a:r>
          </a:p>
          <a:p>
            <a:r>
              <a:rPr lang="cs-CZ" dirty="0"/>
              <a:t> - Hráči a pozorovatelé by měli být konkrétní a milý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6A3502-7814-5DE1-D1EC-4F44BA590D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A2EA1B-BBA7-448E-B115-B530CB04075F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922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1D20D-5EFA-47C1-94A5-C48D18488026}" type="datetimeFigureOut">
              <a:rPr lang="cs-CZ" smtClean="0"/>
              <a:t>15.03.2025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3E2E-E468-4EFB-BEBC-5F070971B7E1}" type="slidenum">
              <a:rPr lang="cs-CZ" smtClean="0"/>
              <a:t>‹#›</a:t>
            </a:fld>
            <a:endParaRPr lang="cs-CZ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83863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9361-B9A1-48F2-9473-23DE30E2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03906"/>
            <a:ext cx="11090275" cy="1333057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86779-C2F3-447D-85F7-F6B0E2C97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1D20D-5EFA-47C1-94A5-C48D18488026}" type="datetimeFigureOut">
              <a:rPr lang="cs-CZ" smtClean="0"/>
              <a:t>15.03.2025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3E2E-E468-4EFB-BEBC-5F070971B7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0546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6583A-514F-4632-820D-E7EE236A4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3CBBB-7DDC-4437-8C7D-22A1C352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69EBF-DA20-4024-8006-B158D571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1D20D-5EFA-47C1-94A5-C48D18488026}" type="datetimeFigureOut">
              <a:rPr lang="cs-CZ" smtClean="0"/>
              <a:t>15.03.2025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AC8B9-14B5-4DF1-994D-AB47DB3B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6582-5F9B-4F5E-AAD5-D608CB68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3E2E-E468-4EFB-BEBC-5F070971B7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2067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2053C-0E9C-4159-B7C9-6AB7434391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18020" y="662937"/>
            <a:ext cx="4624442" cy="5542025"/>
          </a:xfrm>
        </p:spPr>
        <p:txBody>
          <a:bodyPr vert="horz" wrap="square" lIns="0" tIns="0" rIns="0" bIns="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 dirty="0"/>
              <a:t>Click to add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88CE9D0-E6DB-A38D-ED84-A53D0493E6D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267450" cy="6858000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Click icon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657500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43C4A872-A473-BFD2-150E-387250C2B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5C8D53B-A579-BCFA-58E8-C386DABC92CD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23A34CAC-4A03-ADDB-E97F-8675E68FC0B3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C733506-2F0D-8F31-52D1-5244F04A706B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9356E3D-E14C-9C43-7CE4-A7156B1E10DB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0" name="Title 19">
            <a:extLst>
              <a:ext uri="{FF2B5EF4-FFF2-40B4-BE49-F238E27FC236}">
                <a16:creationId xmlns:a16="http://schemas.microsoft.com/office/drawing/2014/main" id="{85C652DA-55F6-9691-4254-344E0A4E9A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483924"/>
            <a:ext cx="11090275" cy="168405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4DB7AC4F-2818-7F0D-AC6A-736D5F2C739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50863" y="2419350"/>
            <a:ext cx="11090274" cy="391318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1D20D-5EFA-47C1-94A5-C48D18488026}" type="datetimeFigureOut">
              <a:rPr lang="cs-CZ" smtClean="0"/>
              <a:t>15.03.2025</a:t>
            </a:fld>
            <a:endParaRPr lang="cs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3E2E-E468-4EFB-BEBC-5F070971B7E1}" type="slidenum">
              <a:rPr lang="cs-CZ" smtClean="0"/>
              <a:t>‹#›</a:t>
            </a:fld>
            <a:endParaRPr lang="cs-CZ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C61DF04-D7CB-2B19-8BB9-3E90A66197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10824" y="1514007"/>
            <a:ext cx="734257" cy="760506"/>
            <a:chOff x="5243759" y="1363788"/>
            <a:chExt cx="734257" cy="760506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5DE1CC00-F893-E215-8086-65B6605C5FC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6EBF50D9-F9B8-ADB3-8B4A-AF19564EE6EB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80BE1060-7183-58F8-EEBF-64135EE82BC5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1" name="Oval 10">
            <a:extLst>
              <a:ext uri="{FF2B5EF4-FFF2-40B4-BE49-F238E27FC236}">
                <a16:creationId xmlns:a16="http://schemas.microsoft.com/office/drawing/2014/main" id="{E597A3BE-0D13-9033-E3FD-78202DB799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0168304" y="385236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8867D9A-3F3B-94C3-244B-0006226AEF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flipH="1">
            <a:off x="9063019" y="3199533"/>
            <a:ext cx="3597052" cy="2615018"/>
            <a:chOff x="4541453" y="3199533"/>
            <a:chExt cx="3597052" cy="2615018"/>
          </a:xfrm>
        </p:grpSpPr>
        <p:sp>
          <p:nvSpPr>
            <p:cNvPr id="13" name="Freeform: Shape 38">
              <a:extLst>
                <a:ext uri="{FF2B5EF4-FFF2-40B4-BE49-F238E27FC236}">
                  <a16:creationId xmlns:a16="http://schemas.microsoft.com/office/drawing/2014/main" id="{955FC3D1-6227-A188-CCDB-11D573FD807A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602175" y="3958416"/>
              <a:ext cx="3536330" cy="1853969"/>
            </a:xfrm>
            <a:custGeom>
              <a:avLst/>
              <a:gdLst>
                <a:gd name="connsiteX0" fmla="*/ 3536330 w 3536330"/>
                <a:gd name="connsiteY0" fmla="*/ 1853969 h 1853969"/>
                <a:gd name="connsiteX1" fmla="*/ 1682362 w 3536330"/>
                <a:gd name="connsiteY1" fmla="*/ 0 h 1853969"/>
                <a:gd name="connsiteX2" fmla="*/ 52157 w 3536330"/>
                <a:gd name="connsiteY2" fmla="*/ 970257 h 1853969"/>
                <a:gd name="connsiteX3" fmla="*/ 0 w 3536330"/>
                <a:gd name="connsiteY3" fmla="*/ 1078528 h 1853969"/>
                <a:gd name="connsiteX4" fmla="*/ 757215 w 3536330"/>
                <a:gd name="connsiteY4" fmla="*/ 1835743 h 1853969"/>
                <a:gd name="connsiteX5" fmla="*/ 774211 w 3536330"/>
                <a:gd name="connsiteY5" fmla="*/ 1667149 h 1853969"/>
                <a:gd name="connsiteX6" fmla="*/ 1682362 w 3536330"/>
                <a:gd name="connsiteY6" fmla="*/ 926985 h 1853969"/>
                <a:gd name="connsiteX7" fmla="*/ 2609345 w 3536330"/>
                <a:gd name="connsiteY7" fmla="*/ 1853969 h 1853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36330" h="1853969">
                  <a:moveTo>
                    <a:pt x="3536330" y="1853969"/>
                  </a:moveTo>
                  <a:cubicBezTo>
                    <a:pt x="3536330" y="830051"/>
                    <a:pt x="2706280" y="0"/>
                    <a:pt x="1682362" y="0"/>
                  </a:cubicBezTo>
                  <a:cubicBezTo>
                    <a:pt x="978418" y="0"/>
                    <a:pt x="366107" y="392328"/>
                    <a:pt x="52157" y="970257"/>
                  </a:cubicBezTo>
                  <a:lnTo>
                    <a:pt x="0" y="1078528"/>
                  </a:lnTo>
                  <a:lnTo>
                    <a:pt x="757215" y="1835743"/>
                  </a:lnTo>
                  <a:lnTo>
                    <a:pt x="774211" y="1667149"/>
                  </a:lnTo>
                  <a:cubicBezTo>
                    <a:pt x="860649" y="1244739"/>
                    <a:pt x="1234397" y="926985"/>
                    <a:pt x="1682362" y="926985"/>
                  </a:cubicBezTo>
                  <a:cubicBezTo>
                    <a:pt x="2194320" y="926985"/>
                    <a:pt x="2609345" y="1342010"/>
                    <a:pt x="2609345" y="1853969"/>
                  </a:cubicBezTo>
                  <a:close/>
                </a:path>
              </a:pathLst>
            </a:custGeom>
            <a:gradFill flip="none" rotWithShape="1">
              <a:gsLst>
                <a:gs pos="97000">
                  <a:schemeClr val="bg2"/>
                </a:gs>
                <a:gs pos="31000">
                  <a:schemeClr val="bg2">
                    <a:lumMod val="90000"/>
                    <a:lumOff val="10000"/>
                  </a:schemeClr>
                </a:gs>
              </a:gsLst>
              <a:lin ang="15000000" scaled="0"/>
              <a:tileRect/>
            </a:gradFill>
            <a:ln>
              <a:noFill/>
            </a:ln>
            <a:effectLst>
              <a:innerShdw blurRad="355600" dist="101600" dir="16200000">
                <a:schemeClr val="accent1">
                  <a:lumMod val="60000"/>
                  <a:lumOff val="40000"/>
                  <a:alpha val="8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AE6BE70E-C41E-449D-A48C-4EB6BB7DC20D}"/>
                </a:ext>
              </a:extLst>
            </p:cNvPr>
            <p:cNvGrpSpPr/>
            <p:nvPr/>
          </p:nvGrpSpPr>
          <p:grpSpPr>
            <a:xfrm>
              <a:off x="4541453" y="3199533"/>
              <a:ext cx="3478701" cy="2615018"/>
              <a:chOff x="-481151" y="3199533"/>
              <a:chExt cx="3478701" cy="2615018"/>
            </a:xfrm>
          </p:grpSpPr>
          <p:sp>
            <p:nvSpPr>
              <p:cNvPr id="15" name="Freeform: Shape 32">
                <a:extLst>
                  <a:ext uri="{FF2B5EF4-FFF2-40B4-BE49-F238E27FC236}">
                    <a16:creationId xmlns:a16="http://schemas.microsoft.com/office/drawing/2014/main" id="{B7C0B12B-49BE-7855-18FB-8583C8DD9617}"/>
                  </a:ext>
                </a:extLst>
              </p:cNvPr>
              <p:cNvSpPr>
                <a:spLocks noChangeAspect="1"/>
              </p:cNvSpPr>
              <p:nvPr userDrawn="1"/>
            </p:nvSpPr>
            <p:spPr>
              <a:xfrm rot="18900000" flipV="1">
                <a:off x="-481151" y="3649708"/>
                <a:ext cx="3478701" cy="2164843"/>
              </a:xfrm>
              <a:custGeom>
                <a:avLst/>
                <a:gdLst>
                  <a:gd name="connsiteX0" fmla="*/ 3478701 w 3478701"/>
                  <a:gd name="connsiteY0" fmla="*/ 2164843 h 2164843"/>
                  <a:gd name="connsiteX1" fmla="*/ 1624733 w 3478701"/>
                  <a:gd name="connsiteY1" fmla="*/ 0 h 2164843"/>
                  <a:gd name="connsiteX2" fmla="*/ 87393 w 3478701"/>
                  <a:gd name="connsiteY2" fmla="*/ 954459 h 2164843"/>
                  <a:gd name="connsiteX3" fmla="*/ 0 w 3478701"/>
                  <a:gd name="connsiteY3" fmla="*/ 1122434 h 2164843"/>
                  <a:gd name="connsiteX4" fmla="*/ 736015 w 3478701"/>
                  <a:gd name="connsiteY4" fmla="*/ 1858449 h 2164843"/>
                  <a:gd name="connsiteX5" fmla="*/ 739424 w 3478701"/>
                  <a:gd name="connsiteY5" fmla="*/ 1842964 h 2164843"/>
                  <a:gd name="connsiteX6" fmla="*/ 1624733 w 3478701"/>
                  <a:gd name="connsiteY6" fmla="*/ 1082422 h 2164843"/>
                  <a:gd name="connsiteX7" fmla="*/ 2551716 w 3478701"/>
                  <a:gd name="connsiteY7" fmla="*/ 2164843 h 21648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78701" h="2164843">
                    <a:moveTo>
                      <a:pt x="3478701" y="2164843"/>
                    </a:moveTo>
                    <a:cubicBezTo>
                      <a:pt x="3478701" y="969234"/>
                      <a:pt x="2648651" y="0"/>
                      <a:pt x="1624733" y="0"/>
                    </a:cubicBezTo>
                    <a:cubicBezTo>
                      <a:pt x="984784" y="0"/>
                      <a:pt x="420564" y="378607"/>
                      <a:pt x="87393" y="954459"/>
                    </a:cubicBezTo>
                    <a:lnTo>
                      <a:pt x="0" y="1122434"/>
                    </a:lnTo>
                    <a:lnTo>
                      <a:pt x="736015" y="1858449"/>
                    </a:lnTo>
                    <a:lnTo>
                      <a:pt x="739424" y="1842964"/>
                    </a:lnTo>
                    <a:cubicBezTo>
                      <a:pt x="856791" y="1402344"/>
                      <a:pt x="1208766" y="1082422"/>
                      <a:pt x="1624733" y="1082422"/>
                    </a:cubicBezTo>
                    <a:cubicBezTo>
                      <a:pt x="2136692" y="1082422"/>
                      <a:pt x="2551716" y="1567038"/>
                      <a:pt x="2551716" y="2164843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  <a:lumOff val="50000"/>
                  <a:alpha val="40000"/>
                </a:schemeClr>
              </a:solidFill>
              <a:ln>
                <a:noFill/>
              </a:ln>
              <a:effectLst>
                <a:softEdge rad="381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67C78A37-D378-70D3-D6E3-AB9400EB583E}"/>
                  </a:ext>
                </a:extLst>
              </p:cNvPr>
              <p:cNvSpPr/>
              <p:nvPr userDrawn="1"/>
            </p:nvSpPr>
            <p:spPr>
              <a:xfrm rot="13500000" flipV="1">
                <a:off x="1512277" y="2840042"/>
                <a:ext cx="214196" cy="933178"/>
              </a:xfrm>
              <a:prstGeom prst="ellipse">
                <a:avLst/>
              </a:prstGeom>
              <a:solidFill>
                <a:schemeClr val="bg2">
                  <a:lumMod val="90000"/>
                  <a:lumOff val="10000"/>
                </a:schemeClr>
              </a:solidFill>
              <a:ln>
                <a:noFill/>
              </a:ln>
              <a:effectLst>
                <a:innerShdw blurRad="1270000" dist="2540000">
                  <a:schemeClr val="accent1">
                    <a:lumMod val="60000"/>
                    <a:lumOff val="40000"/>
                    <a:alpha val="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2491172-466F-19CC-B639-A1C3CAB1D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690545" y="4100655"/>
            <a:ext cx="1335600" cy="1262947"/>
            <a:chOff x="10145015" y="2343978"/>
            <a:chExt cx="1335600" cy="1262947"/>
          </a:xfrm>
        </p:grpSpPr>
        <p:sp>
          <p:nvSpPr>
            <p:cNvPr id="18" name="Freeform: Shape 25">
              <a:extLst>
                <a:ext uri="{FF2B5EF4-FFF2-40B4-BE49-F238E27FC236}">
                  <a16:creationId xmlns:a16="http://schemas.microsoft.com/office/drawing/2014/main" id="{45EC885D-265C-397B-5DAF-57A66CDA30B5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400615" y="2343978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732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3601DB21-D937-2F89-DC26-063DFC7800C8}"/>
                </a:ext>
              </a:extLst>
            </p:cNvPr>
            <p:cNvSpPr/>
            <p:nvPr/>
          </p:nvSpPr>
          <p:spPr>
            <a:xfrm rot="13500000">
              <a:off x="10415015" y="21798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accent1">
                    <a:lumMod val="60000"/>
                    <a:lumOff val="40000"/>
                    <a:alpha val="0"/>
                  </a:schemeClr>
                </a:gs>
                <a:gs pos="0">
                  <a:schemeClr val="bg2">
                    <a:lumMod val="75000"/>
                    <a:lumOff val="25000"/>
                    <a:alpha val="33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61117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076C4EAC-BBDE-1963-BD72-3BD2A47DC59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50863" y="4045464"/>
            <a:ext cx="11115355" cy="2286000"/>
          </a:xfrm>
        </p:spPr>
        <p:txBody>
          <a:bodyPr anchor="ctr">
            <a:no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592AF4F-2F83-7005-B3AC-6FCC7FB1914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4594"/>
            <a:ext cx="12192000" cy="3771878"/>
          </a:xfr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Click icon to insert picture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7BF9F63-86BE-5515-AD3C-59481B3FF4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225773" y="385222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6EB0F-63C8-5F75-A333-3413A9DC6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1D20D-5EFA-47C1-94A5-C48D18488026}" type="datetimeFigureOut">
              <a:rPr lang="cs-CZ" smtClean="0"/>
              <a:t>15.03.2025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DE333-25B4-E092-1CC4-C3D20BA25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AF200-E81F-A326-0EDB-4B93C71D9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3E2E-E468-4EFB-BEBC-5F070971B7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9289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subtitle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72C41-A024-2F33-1F04-21E003FA729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50863" y="196900"/>
            <a:ext cx="4159160" cy="3155900"/>
          </a:xfrm>
        </p:spPr>
        <p:txBody>
          <a:bodyPr lIns="91440" anchor="b">
            <a:noAutofit/>
          </a:bodyPr>
          <a:lstStyle>
            <a:lvl1pPr algn="l">
              <a:defRPr sz="40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3BC2DF-9C2A-052C-AD2C-0A8ABAA5037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7271" y="3505200"/>
            <a:ext cx="4159160" cy="2352356"/>
          </a:xfrm>
        </p:spPr>
        <p:txBody>
          <a:bodyPr lIns="91440" rIns="9144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0ABD6E1-FE78-D78B-E80C-09490F5D8D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5668780" y="50590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2BB1BCD-5C1C-ED05-D6B4-F92367209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822156" y="4143453"/>
            <a:ext cx="734257" cy="760506"/>
            <a:chOff x="5243759" y="1363788"/>
            <a:chExt cx="734257" cy="760506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700A5CAB-28E9-FB7A-E72E-39F3ADE58C6B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2BA2D9BC-CA87-28FA-7A02-455E740EACAB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734E5ADF-EEF0-2501-9D7B-8FC1A49F60A7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8" name="Picture Placeholder 14">
            <a:extLst>
              <a:ext uri="{FF2B5EF4-FFF2-40B4-BE49-F238E27FC236}">
                <a16:creationId xmlns:a16="http://schemas.microsoft.com/office/drawing/2014/main" id="{780F3839-9B1B-2346-C1F4-E876E6AE32E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678049" y="788713"/>
            <a:ext cx="5132388" cy="5132388"/>
          </a:xfrm>
          <a:custGeom>
            <a:avLst/>
            <a:gdLst>
              <a:gd name="connsiteX0" fmla="*/ 2566194 w 5132388"/>
              <a:gd name="connsiteY0" fmla="*/ 0 h 5132388"/>
              <a:gd name="connsiteX1" fmla="*/ 5132388 w 5132388"/>
              <a:gd name="connsiteY1" fmla="*/ 2566194 h 5132388"/>
              <a:gd name="connsiteX2" fmla="*/ 2566194 w 5132388"/>
              <a:gd name="connsiteY2" fmla="*/ 5132388 h 5132388"/>
              <a:gd name="connsiteX3" fmla="*/ 0 w 5132388"/>
              <a:gd name="connsiteY3" fmla="*/ 2566194 h 5132388"/>
              <a:gd name="connsiteX4" fmla="*/ 2566194 w 5132388"/>
              <a:gd name="connsiteY4" fmla="*/ 0 h 513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70940-5919-2C95-2278-32E50BF14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1D20D-5EFA-47C1-94A5-C48D18488026}" type="datetimeFigureOut">
              <a:rPr lang="cs-CZ" smtClean="0"/>
              <a:t>15.03.2025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7D599-49CF-19FE-6D86-C5EDB765F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31DF1-1C8D-86B9-BFDD-098FFC00F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3E2E-E468-4EFB-BEBC-5F070971B7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8034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C87E98C0-6053-9701-92D0-4EF9ADBC5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flipH="1" flipV="1">
            <a:off x="9063019" y="746716"/>
            <a:ext cx="3597052" cy="2615018"/>
            <a:chOff x="4541453" y="3199533"/>
            <a:chExt cx="3597052" cy="2615018"/>
          </a:xfrm>
        </p:grpSpPr>
        <p:sp>
          <p:nvSpPr>
            <p:cNvPr id="8" name="Freeform: Shape 38">
              <a:extLst>
                <a:ext uri="{FF2B5EF4-FFF2-40B4-BE49-F238E27FC236}">
                  <a16:creationId xmlns:a16="http://schemas.microsoft.com/office/drawing/2014/main" id="{C32B1A1D-760B-9D3D-A869-E50FC962A629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602175" y="3958416"/>
              <a:ext cx="3536330" cy="1853969"/>
            </a:xfrm>
            <a:custGeom>
              <a:avLst/>
              <a:gdLst>
                <a:gd name="connsiteX0" fmla="*/ 3536330 w 3536330"/>
                <a:gd name="connsiteY0" fmla="*/ 1853969 h 1853969"/>
                <a:gd name="connsiteX1" fmla="*/ 1682362 w 3536330"/>
                <a:gd name="connsiteY1" fmla="*/ 0 h 1853969"/>
                <a:gd name="connsiteX2" fmla="*/ 52157 w 3536330"/>
                <a:gd name="connsiteY2" fmla="*/ 970257 h 1853969"/>
                <a:gd name="connsiteX3" fmla="*/ 0 w 3536330"/>
                <a:gd name="connsiteY3" fmla="*/ 1078528 h 1853969"/>
                <a:gd name="connsiteX4" fmla="*/ 757215 w 3536330"/>
                <a:gd name="connsiteY4" fmla="*/ 1835743 h 1853969"/>
                <a:gd name="connsiteX5" fmla="*/ 774211 w 3536330"/>
                <a:gd name="connsiteY5" fmla="*/ 1667149 h 1853969"/>
                <a:gd name="connsiteX6" fmla="*/ 1682362 w 3536330"/>
                <a:gd name="connsiteY6" fmla="*/ 926985 h 1853969"/>
                <a:gd name="connsiteX7" fmla="*/ 2609345 w 3536330"/>
                <a:gd name="connsiteY7" fmla="*/ 1853969 h 1853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36330" h="1853969">
                  <a:moveTo>
                    <a:pt x="3536330" y="1853969"/>
                  </a:moveTo>
                  <a:cubicBezTo>
                    <a:pt x="3536330" y="830051"/>
                    <a:pt x="2706280" y="0"/>
                    <a:pt x="1682362" y="0"/>
                  </a:cubicBezTo>
                  <a:cubicBezTo>
                    <a:pt x="978418" y="0"/>
                    <a:pt x="366107" y="392328"/>
                    <a:pt x="52157" y="970257"/>
                  </a:cubicBezTo>
                  <a:lnTo>
                    <a:pt x="0" y="1078528"/>
                  </a:lnTo>
                  <a:lnTo>
                    <a:pt x="757215" y="1835743"/>
                  </a:lnTo>
                  <a:lnTo>
                    <a:pt x="774211" y="1667149"/>
                  </a:lnTo>
                  <a:cubicBezTo>
                    <a:pt x="860649" y="1244739"/>
                    <a:pt x="1234397" y="926985"/>
                    <a:pt x="1682362" y="926985"/>
                  </a:cubicBezTo>
                  <a:cubicBezTo>
                    <a:pt x="2194320" y="926985"/>
                    <a:pt x="2609345" y="1342010"/>
                    <a:pt x="2609345" y="1853969"/>
                  </a:cubicBezTo>
                  <a:close/>
                </a:path>
              </a:pathLst>
            </a:custGeom>
            <a:gradFill flip="none" rotWithShape="1">
              <a:gsLst>
                <a:gs pos="97000">
                  <a:schemeClr val="bg2"/>
                </a:gs>
                <a:gs pos="31000">
                  <a:schemeClr val="bg2">
                    <a:lumMod val="90000"/>
                    <a:lumOff val="10000"/>
                  </a:schemeClr>
                </a:gs>
              </a:gsLst>
              <a:lin ang="15000000" scaled="0"/>
              <a:tileRect/>
            </a:gradFill>
            <a:ln>
              <a:noFill/>
            </a:ln>
            <a:effectLst>
              <a:innerShdw blurRad="355600" dist="101600" dir="16200000">
                <a:schemeClr val="accent1">
                  <a:lumMod val="60000"/>
                  <a:lumOff val="40000"/>
                  <a:alpha val="8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D02EF78B-5BDF-8632-B9B1-087DB042EEC7}"/>
                </a:ext>
              </a:extLst>
            </p:cNvPr>
            <p:cNvGrpSpPr/>
            <p:nvPr/>
          </p:nvGrpSpPr>
          <p:grpSpPr>
            <a:xfrm>
              <a:off x="4541453" y="3199533"/>
              <a:ext cx="3478701" cy="2615018"/>
              <a:chOff x="-481151" y="3199533"/>
              <a:chExt cx="3478701" cy="2615018"/>
            </a:xfrm>
          </p:grpSpPr>
          <p:sp>
            <p:nvSpPr>
              <p:cNvPr id="10" name="Freeform: Shape 32">
                <a:extLst>
                  <a:ext uri="{FF2B5EF4-FFF2-40B4-BE49-F238E27FC236}">
                    <a16:creationId xmlns:a16="http://schemas.microsoft.com/office/drawing/2014/main" id="{5C54B3E8-515B-0865-9321-DB3793A62240}"/>
                  </a:ext>
                </a:extLst>
              </p:cNvPr>
              <p:cNvSpPr>
                <a:spLocks noChangeAspect="1"/>
              </p:cNvSpPr>
              <p:nvPr userDrawn="1"/>
            </p:nvSpPr>
            <p:spPr>
              <a:xfrm rot="18900000" flipV="1">
                <a:off x="-481151" y="3649708"/>
                <a:ext cx="3478701" cy="2164843"/>
              </a:xfrm>
              <a:custGeom>
                <a:avLst/>
                <a:gdLst>
                  <a:gd name="connsiteX0" fmla="*/ 3478701 w 3478701"/>
                  <a:gd name="connsiteY0" fmla="*/ 2164843 h 2164843"/>
                  <a:gd name="connsiteX1" fmla="*/ 1624733 w 3478701"/>
                  <a:gd name="connsiteY1" fmla="*/ 0 h 2164843"/>
                  <a:gd name="connsiteX2" fmla="*/ 87393 w 3478701"/>
                  <a:gd name="connsiteY2" fmla="*/ 954459 h 2164843"/>
                  <a:gd name="connsiteX3" fmla="*/ 0 w 3478701"/>
                  <a:gd name="connsiteY3" fmla="*/ 1122434 h 2164843"/>
                  <a:gd name="connsiteX4" fmla="*/ 736015 w 3478701"/>
                  <a:gd name="connsiteY4" fmla="*/ 1858449 h 2164843"/>
                  <a:gd name="connsiteX5" fmla="*/ 739424 w 3478701"/>
                  <a:gd name="connsiteY5" fmla="*/ 1842964 h 2164843"/>
                  <a:gd name="connsiteX6" fmla="*/ 1624733 w 3478701"/>
                  <a:gd name="connsiteY6" fmla="*/ 1082422 h 2164843"/>
                  <a:gd name="connsiteX7" fmla="*/ 2551716 w 3478701"/>
                  <a:gd name="connsiteY7" fmla="*/ 2164843 h 21648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478701" h="2164843">
                    <a:moveTo>
                      <a:pt x="3478701" y="2164843"/>
                    </a:moveTo>
                    <a:cubicBezTo>
                      <a:pt x="3478701" y="969234"/>
                      <a:pt x="2648651" y="0"/>
                      <a:pt x="1624733" y="0"/>
                    </a:cubicBezTo>
                    <a:cubicBezTo>
                      <a:pt x="984784" y="0"/>
                      <a:pt x="420564" y="378607"/>
                      <a:pt x="87393" y="954459"/>
                    </a:cubicBezTo>
                    <a:lnTo>
                      <a:pt x="0" y="1122434"/>
                    </a:lnTo>
                    <a:lnTo>
                      <a:pt x="736015" y="1858449"/>
                    </a:lnTo>
                    <a:lnTo>
                      <a:pt x="739424" y="1842964"/>
                    </a:lnTo>
                    <a:cubicBezTo>
                      <a:pt x="856791" y="1402344"/>
                      <a:pt x="1208766" y="1082422"/>
                      <a:pt x="1624733" y="1082422"/>
                    </a:cubicBezTo>
                    <a:cubicBezTo>
                      <a:pt x="2136692" y="1082422"/>
                      <a:pt x="2551716" y="1567038"/>
                      <a:pt x="2551716" y="2164843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  <a:lumOff val="50000"/>
                  <a:alpha val="40000"/>
                </a:schemeClr>
              </a:solidFill>
              <a:ln>
                <a:noFill/>
              </a:ln>
              <a:effectLst>
                <a:softEdge rad="381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56E92718-2CCD-B15D-8DE5-46285BEA256B}"/>
                  </a:ext>
                </a:extLst>
              </p:cNvPr>
              <p:cNvSpPr/>
              <p:nvPr userDrawn="1"/>
            </p:nvSpPr>
            <p:spPr>
              <a:xfrm rot="13500000" flipV="1">
                <a:off x="1512277" y="2840042"/>
                <a:ext cx="214196" cy="933178"/>
              </a:xfrm>
              <a:prstGeom prst="ellipse">
                <a:avLst/>
              </a:prstGeom>
              <a:solidFill>
                <a:schemeClr val="bg2">
                  <a:lumMod val="90000"/>
                  <a:lumOff val="10000"/>
                </a:schemeClr>
              </a:solidFill>
              <a:ln>
                <a:noFill/>
              </a:ln>
              <a:effectLst>
                <a:innerShdw blurRad="1270000" dist="2540000">
                  <a:schemeClr val="accent1">
                    <a:lumMod val="60000"/>
                    <a:lumOff val="40000"/>
                    <a:alpha val="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EA0B78B-84F0-8B85-40E8-678689DC13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23112" y="5088958"/>
            <a:ext cx="1335600" cy="1262947"/>
            <a:chOff x="10145015" y="2343978"/>
            <a:chExt cx="1335600" cy="1262947"/>
          </a:xfrm>
        </p:grpSpPr>
        <p:sp>
          <p:nvSpPr>
            <p:cNvPr id="20" name="Freeform: Shape 25">
              <a:extLst>
                <a:ext uri="{FF2B5EF4-FFF2-40B4-BE49-F238E27FC236}">
                  <a16:creationId xmlns:a16="http://schemas.microsoft.com/office/drawing/2014/main" id="{2E5D7C6F-BF77-9B7D-5B12-7AF3ED280B43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400615" y="2343978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732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FA599EE6-2673-0AD8-EAE0-45C79326015E}"/>
                </a:ext>
              </a:extLst>
            </p:cNvPr>
            <p:cNvSpPr/>
            <p:nvPr/>
          </p:nvSpPr>
          <p:spPr>
            <a:xfrm rot="13500000">
              <a:off x="10415015" y="21798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accent1">
                    <a:lumMod val="60000"/>
                    <a:lumOff val="40000"/>
                    <a:alpha val="0"/>
                  </a:schemeClr>
                </a:gs>
                <a:gs pos="0">
                  <a:schemeClr val="bg2">
                    <a:lumMod val="75000"/>
                    <a:lumOff val="25000"/>
                    <a:alpha val="33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2" y="498474"/>
            <a:ext cx="7960421" cy="1450217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4000" dirty="0"/>
            </a:lvl1pPr>
          </a:lstStyle>
          <a:p>
            <a:pPr lvl="0">
              <a:lnSpc>
                <a:spcPct val="100000"/>
              </a:lnSpc>
            </a:pPr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81343" y="2103039"/>
            <a:ext cx="7929940" cy="3979625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1D20D-5EFA-47C1-94A5-C48D18488026}" type="datetimeFigureOut">
              <a:rPr lang="cs-CZ" smtClean="0"/>
              <a:t>15.03.2025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3E2E-E468-4EFB-BEBC-5F070971B7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175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096D26C0-4AFC-33CC-99BE-317E9A84435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Click icon to 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772C41-A024-2F33-1F04-21E003FA729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376680"/>
            <a:ext cx="9144000" cy="2286000"/>
          </a:xfrm>
        </p:spPr>
        <p:txBody>
          <a:bodyPr anchor="b">
            <a:no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3BC2DF-9C2A-052C-AD2C-0A8ABAA5037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799840"/>
            <a:ext cx="9144000" cy="228600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70940-5919-2C95-2278-32E50BF14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1D20D-5EFA-47C1-94A5-C48D18488026}" type="datetimeFigureOut">
              <a:rPr lang="cs-CZ" smtClean="0"/>
              <a:t>15.03.2025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7D599-49CF-19FE-6D86-C5EDB765F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31DF1-1C8D-86B9-BFDD-098FFC00F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3E2E-E468-4EFB-BEBC-5F070971B7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7034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508635"/>
            <a:ext cx="11090274" cy="13320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50862" y="2097175"/>
            <a:ext cx="5435600" cy="399565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>
                <a:solidFill>
                  <a:schemeClr val="tx1"/>
                </a:solidFill>
              </a:defRPr>
            </a:lvl1pPr>
            <a:lvl2pPr marL="228600">
              <a:spcBef>
                <a:spcPts val="1000"/>
              </a:spcBef>
              <a:defRPr sz="1800">
                <a:solidFill>
                  <a:schemeClr val="tx1"/>
                </a:solidFill>
              </a:defRPr>
            </a:lvl2pPr>
            <a:lvl3pPr marL="411480" indent="-228600">
              <a:spcBef>
                <a:spcPts val="1000"/>
              </a:spcBef>
              <a:defRPr sz="1800">
                <a:solidFill>
                  <a:schemeClr val="tx1"/>
                </a:solidFill>
              </a:defRPr>
            </a:lvl3pPr>
            <a:lvl4pPr marL="594360">
              <a:spcBef>
                <a:spcPts val="1000"/>
              </a:spcBef>
              <a:defRPr sz="1800">
                <a:solidFill>
                  <a:schemeClr val="tx1"/>
                </a:solidFill>
              </a:defRPr>
            </a:lvl4pPr>
            <a:lvl5pPr marL="777240">
              <a:spcBef>
                <a:spcPts val="1000"/>
              </a:spcBef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B65629D-0977-C0EA-5E0B-C4822F43DAE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205540" y="2097175"/>
            <a:ext cx="5435600" cy="399565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>
                <a:solidFill>
                  <a:schemeClr val="tx1"/>
                </a:solidFill>
              </a:defRPr>
            </a:lvl1pPr>
            <a:lvl2pPr marL="228600">
              <a:spcBef>
                <a:spcPts val="1000"/>
              </a:spcBef>
              <a:defRPr sz="1800">
                <a:solidFill>
                  <a:schemeClr val="tx1"/>
                </a:solidFill>
              </a:defRPr>
            </a:lvl2pPr>
            <a:lvl3pPr marL="411480" indent="-228600">
              <a:spcBef>
                <a:spcPts val="1000"/>
              </a:spcBef>
              <a:defRPr sz="1800">
                <a:solidFill>
                  <a:schemeClr val="tx1"/>
                </a:solidFill>
              </a:defRPr>
            </a:lvl3pPr>
            <a:lvl4pPr marL="594360">
              <a:spcBef>
                <a:spcPts val="1000"/>
              </a:spcBef>
              <a:defRPr sz="1800">
                <a:solidFill>
                  <a:schemeClr val="tx1"/>
                </a:solidFill>
              </a:defRPr>
            </a:lvl4pPr>
            <a:lvl5pPr marL="777240">
              <a:spcBef>
                <a:spcPts val="1000"/>
              </a:spcBef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1D20D-5EFA-47C1-94A5-C48D18488026}" type="datetimeFigureOut">
              <a:rPr lang="cs-CZ" smtClean="0"/>
              <a:t>15.03.2025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3E2E-E468-4EFB-BEBC-5F070971B7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32822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+ pictu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0C44A-93E6-6C58-5E88-AFDC594EC2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0974" y="196900"/>
            <a:ext cx="4899628" cy="2331490"/>
          </a:xfrm>
        </p:spPr>
        <p:txBody>
          <a:bodyPr anchor="b" anchorCtr="0">
            <a:noAutofit/>
          </a:bodyPr>
          <a:lstStyle>
            <a:lvl1pPr algn="r">
              <a:defRPr sz="40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13049-5F46-053E-6279-8183259649A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83162" y="2827209"/>
            <a:ext cx="4917440" cy="3442144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algn="r">
              <a:defRPr sz="1200">
                <a:solidFill>
                  <a:schemeClr val="tx1"/>
                </a:solidFill>
              </a:defRPr>
            </a:lvl2pPr>
            <a:lvl3pPr algn="r">
              <a:defRPr sz="1200">
                <a:solidFill>
                  <a:schemeClr val="tx1"/>
                </a:solidFill>
              </a:defRPr>
            </a:lvl3pPr>
            <a:lvl4pPr algn="r">
              <a:defRPr sz="1200">
                <a:solidFill>
                  <a:schemeClr val="tx1"/>
                </a:solidFill>
              </a:defRPr>
            </a:lvl4pPr>
            <a:lvl5pPr algn="r"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C013AD6-0EF3-2B25-DDBD-2DF706123AE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5588" y="0"/>
            <a:ext cx="6095998" cy="6858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04CD02-7C7D-28DD-85A8-2FD92C29D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803321" y="682622"/>
            <a:ext cx="734257" cy="760506"/>
            <a:chOff x="5243759" y="1363788"/>
            <a:chExt cx="734257" cy="760506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FB7341D0-DC30-9661-B3E0-91DE7C379468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92A118B5-9F91-EA1B-3F95-6BFA5095544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208891A5-91FA-D924-CB46-E74B50635001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5" name="Oval 14">
            <a:extLst>
              <a:ext uri="{FF2B5EF4-FFF2-40B4-BE49-F238E27FC236}">
                <a16:creationId xmlns:a16="http://schemas.microsoft.com/office/drawing/2014/main" id="{BE5F7483-2261-D4C4-30E3-2D379D8CA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189378" y="523262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616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1D20D-5EFA-47C1-94A5-C48D18488026}" type="datetimeFigureOut">
              <a:rPr lang="cs-CZ" smtClean="0"/>
              <a:t>15.03.2025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3E2E-E468-4EFB-BEBC-5F070971B7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3522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+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0C44A-93E6-6C58-5E88-AFDC594EC2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550801"/>
            <a:ext cx="11090275" cy="1237360"/>
          </a:xfrm>
        </p:spPr>
        <p:txBody>
          <a:bodyPr anchor="t" anchorCtr="0"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13049-5F46-053E-6279-8183259649A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53720" y="1917065"/>
            <a:ext cx="2921000" cy="429768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423FEB60-8FB5-7F10-EDD7-8AB4B3139EF6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4048759" y="1917065"/>
            <a:ext cx="7591799" cy="429768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insert table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FCEB5-4092-FD13-478E-51CD74FDB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1D20D-5EFA-47C1-94A5-C48D18488026}" type="datetimeFigureOut">
              <a:rPr lang="cs-CZ" smtClean="0"/>
              <a:t>15.03.2025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77A4D-E7C0-912D-293F-D93F0CB5C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AA9E1-334B-5F8F-8A92-67DD095F7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3E2E-E468-4EFB-BEBC-5F070971B7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65745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488315"/>
            <a:ext cx="11090274" cy="13320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EFC6ED4-22DD-0C3B-D15A-218307AB6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79261" y="2030035"/>
            <a:ext cx="1335600" cy="1262947"/>
            <a:chOff x="10145015" y="2343978"/>
            <a:chExt cx="1335600" cy="1262947"/>
          </a:xfrm>
        </p:grpSpPr>
        <p:sp>
          <p:nvSpPr>
            <p:cNvPr id="12" name="Freeform: Shape 25">
              <a:extLst>
                <a:ext uri="{FF2B5EF4-FFF2-40B4-BE49-F238E27FC236}">
                  <a16:creationId xmlns:a16="http://schemas.microsoft.com/office/drawing/2014/main" id="{E4CD0F67-4BE8-1120-FCAE-806F9E18DD58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400615" y="2343978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732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9B74B85-E3CB-E24E-54C6-AB161411D93A}"/>
                </a:ext>
              </a:extLst>
            </p:cNvPr>
            <p:cNvSpPr/>
            <p:nvPr/>
          </p:nvSpPr>
          <p:spPr>
            <a:xfrm rot="13500000">
              <a:off x="10415015" y="21798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accent1">
                    <a:lumMod val="60000"/>
                    <a:lumOff val="40000"/>
                    <a:alpha val="0"/>
                  </a:schemeClr>
                </a:gs>
                <a:gs pos="0">
                  <a:schemeClr val="bg2">
                    <a:lumMod val="75000"/>
                    <a:lumOff val="25000"/>
                    <a:alpha val="33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5" name="Freeform: Shape 21">
            <a:extLst>
              <a:ext uri="{FF2B5EF4-FFF2-40B4-BE49-F238E27FC236}">
                <a16:creationId xmlns:a16="http://schemas.microsoft.com/office/drawing/2014/main" id="{5781DEED-6608-D622-CA5E-C91FD8645E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4295775" y="0"/>
            <a:ext cx="360000" cy="274638"/>
          </a:xfrm>
          <a:custGeom>
            <a:avLst/>
            <a:gdLst>
              <a:gd name="connsiteX0" fmla="*/ 30714 w 360000"/>
              <a:gd name="connsiteY0" fmla="*/ 0 h 274638"/>
              <a:gd name="connsiteX1" fmla="*/ 329286 w 360000"/>
              <a:gd name="connsiteY1" fmla="*/ 0 h 274638"/>
              <a:gd name="connsiteX2" fmla="*/ 345855 w 360000"/>
              <a:gd name="connsiteY2" fmla="*/ 24574 h 274638"/>
              <a:gd name="connsiteX3" fmla="*/ 360000 w 360000"/>
              <a:gd name="connsiteY3" fmla="*/ 94638 h 274638"/>
              <a:gd name="connsiteX4" fmla="*/ 180000 w 360000"/>
              <a:gd name="connsiteY4" fmla="*/ 274638 h 274638"/>
              <a:gd name="connsiteX5" fmla="*/ 0 w 360000"/>
              <a:gd name="connsiteY5" fmla="*/ 94638 h 274638"/>
              <a:gd name="connsiteX6" fmla="*/ 14145 w 360000"/>
              <a:gd name="connsiteY6" fmla="*/ 24574 h 274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0000" h="274638">
                <a:moveTo>
                  <a:pt x="30714" y="0"/>
                </a:moveTo>
                <a:lnTo>
                  <a:pt x="329286" y="0"/>
                </a:lnTo>
                <a:lnTo>
                  <a:pt x="345855" y="24574"/>
                </a:lnTo>
                <a:cubicBezTo>
                  <a:pt x="354963" y="46109"/>
                  <a:pt x="360000" y="69785"/>
                  <a:pt x="360000" y="94638"/>
                </a:cubicBezTo>
                <a:cubicBezTo>
                  <a:pt x="360000" y="194049"/>
                  <a:pt x="279411" y="274638"/>
                  <a:pt x="180000" y="274638"/>
                </a:cubicBezTo>
                <a:cubicBezTo>
                  <a:pt x="80589" y="274638"/>
                  <a:pt x="0" y="194049"/>
                  <a:pt x="0" y="94638"/>
                </a:cubicBezTo>
                <a:cubicBezTo>
                  <a:pt x="0" y="69785"/>
                  <a:pt x="5037" y="46109"/>
                  <a:pt x="14145" y="24574"/>
                </a:cubicBezTo>
                <a:close/>
              </a:path>
            </a:pathLst>
          </a:cu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50862" y="1965095"/>
            <a:ext cx="5435600" cy="399565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4B946DE-F802-2F36-2789-09D7F860408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301305" y="1965095"/>
            <a:ext cx="5339397" cy="399565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1D20D-5EFA-47C1-94A5-C48D18488026}" type="datetimeFigureOut">
              <a:rPr lang="cs-CZ" smtClean="0"/>
              <a:t>15.03.2025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3E2E-E468-4EFB-BEBC-5F070971B7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31549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7BD59-35CC-9BB3-8621-6FA3356F81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560961"/>
            <a:ext cx="11090275" cy="1186560"/>
          </a:xfrm>
        </p:spPr>
        <p:txBody>
          <a:bodyPr anchor="t" anchorCtr="0"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6EB0F-63C8-5F75-A333-3413A9DC6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1D20D-5EFA-47C1-94A5-C48D18488026}" type="datetimeFigureOut">
              <a:rPr lang="cs-CZ" smtClean="0"/>
              <a:t>15.03.2025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DE333-25B4-E092-1CC4-C3D20BA25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AF200-E81F-A326-0EDB-4B93C71D9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3E2E-E468-4EFB-BEBC-5F070971B7E1}" type="slidenum">
              <a:rPr lang="cs-CZ" smtClean="0"/>
              <a:t>‹#›</a:t>
            </a:fld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28186-3489-427F-79D0-B78444023624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50861" y="1917064"/>
            <a:ext cx="11090275" cy="429767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402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E57989ED-9663-5033-AA83-267069FC5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5303845" y="5427212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9536" y="549274"/>
            <a:ext cx="5179330" cy="2841829"/>
          </a:xfrm>
        </p:spPr>
        <p:txBody>
          <a:bodyPr vert="horz" wrap="square" lIns="0" tIns="0" rIns="0" bIns="0" rtlCol="0" anchor="b" anchorCtr="0">
            <a:normAutofit/>
          </a:bodyPr>
          <a:lstStyle>
            <a:lvl1pPr>
              <a:defRPr lang="en-US" sz="5400" dirty="0"/>
            </a:lvl1pPr>
          </a:lstStyle>
          <a:p>
            <a:pPr lvl="0">
              <a:lnSpc>
                <a:spcPct val="100000"/>
              </a:lnSpc>
            </a:pPr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9537" y="3646704"/>
            <a:ext cx="5179330" cy="270616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spcBef>
                <a:spcPts val="1000"/>
              </a:spcBef>
              <a:buNone/>
              <a:defRPr sz="1200">
                <a:solidFill>
                  <a:schemeClr val="tx1"/>
                </a:solidFill>
              </a:defRPr>
            </a:lvl2pPr>
            <a:lvl3pPr marL="914400" indent="0">
              <a:spcBef>
                <a:spcPts val="1000"/>
              </a:spcBef>
              <a:buNone/>
              <a:defRPr sz="1200">
                <a:solidFill>
                  <a:schemeClr val="tx1"/>
                </a:solidFill>
              </a:defRPr>
            </a:lvl3pPr>
            <a:lvl4pPr marL="1371600" indent="0">
              <a:spcBef>
                <a:spcPts val="1000"/>
              </a:spcBef>
              <a:buNone/>
              <a:defRPr sz="1200">
                <a:solidFill>
                  <a:schemeClr val="tx1"/>
                </a:solidFill>
              </a:defRPr>
            </a:lvl4pPr>
            <a:lvl5pPr marL="1828800" indent="0">
              <a:spcBef>
                <a:spcPts val="1000"/>
              </a:spcBef>
              <a:buNone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5392876F-0BBD-F80A-DE7F-8831AD3BF35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926138" y="549275"/>
            <a:ext cx="5654675" cy="5788025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insert picture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4E08E8E-10CB-55BC-8AFF-E64C800B9F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94036" y="5610392"/>
            <a:ext cx="667802" cy="631474"/>
            <a:chOff x="10478914" y="1506691"/>
            <a:chExt cx="667802" cy="631474"/>
          </a:xfrm>
        </p:grpSpPr>
        <p:sp>
          <p:nvSpPr>
            <p:cNvPr id="10" name="Freeform: Shape 15">
              <a:extLst>
                <a:ext uri="{FF2B5EF4-FFF2-40B4-BE49-F238E27FC236}">
                  <a16:creationId xmlns:a16="http://schemas.microsoft.com/office/drawing/2014/main" id="{B439260B-AC6B-1C83-1A63-058A7E7EFCC9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ADD32DC-9BAF-DA32-4E29-A6D403E04377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1D20D-5EFA-47C1-94A5-C48D18488026}" type="datetimeFigureOut">
              <a:rPr lang="cs-CZ" smtClean="0"/>
              <a:t>15.03.2025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3E2E-E468-4EFB-BEBC-5F070971B7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774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4644CBB8-40B8-42F8-9172-07A476341DDA}"/>
              </a:ext>
            </a:extLst>
          </p:cNvPr>
          <p:cNvGrpSpPr/>
          <p:nvPr/>
        </p:nvGrpSpPr>
        <p:grpSpPr>
          <a:xfrm>
            <a:off x="356481" y="879007"/>
            <a:ext cx="734257" cy="760506"/>
            <a:chOff x="5243759" y="1363788"/>
            <a:chExt cx="734257" cy="760506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35CE073E-302A-4AA7-98C7-8667DDDCFA18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4FD1AE2F-DD70-4E93-B905-E052A23F0B1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E8D529E5-8838-47F0-98A4-2D46F11E499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5DA2564-D3DB-48AD-83F0-6CC6B574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63" y="474345"/>
            <a:ext cx="11077574" cy="2954655"/>
          </a:xfrm>
        </p:spPr>
        <p:txBody>
          <a:bodyPr vert="horz" wrap="square" lIns="0" tIns="0" rIns="0" bIns="0" rtlCol="0" anchor="b" anchorCtr="0">
            <a:normAutofit/>
          </a:bodyPr>
          <a:lstStyle>
            <a:lvl1pPr>
              <a:defRPr lang="en-US" sz="64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1D20D-5EFA-47C1-94A5-C48D18488026}" type="datetimeFigureOut">
              <a:rPr lang="cs-CZ" smtClean="0"/>
              <a:t>15.03.2025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3E2E-E468-4EFB-BEBC-5F070971B7E1}" type="slidenum">
              <a:rPr lang="cs-CZ" smtClean="0"/>
              <a:t>‹#›</a:t>
            </a:fld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EA752-36DA-440B-8747-0EB29140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271" y="3629772"/>
            <a:ext cx="11074866" cy="267895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BCC02B0-8581-4752-B7BC-3CE1EF17B9F7}"/>
              </a:ext>
            </a:extLst>
          </p:cNvPr>
          <p:cNvSpPr>
            <a:spLocks noChangeAspect="1"/>
          </p:cNvSpPr>
          <p:nvPr/>
        </p:nvSpPr>
        <p:spPr>
          <a:xfrm rot="18900000">
            <a:off x="11209132" y="4448189"/>
            <a:ext cx="999200" cy="1262947"/>
          </a:xfrm>
          <a:custGeom>
            <a:avLst/>
            <a:gdLst>
              <a:gd name="connsiteX0" fmla="*/ 540000 w 999200"/>
              <a:gd name="connsiteY0" fmla="*/ 0 h 1262947"/>
              <a:gd name="connsiteX1" fmla="*/ 999200 w 999200"/>
              <a:gd name="connsiteY1" fmla="*/ 815317 h 1262947"/>
              <a:gd name="connsiteX2" fmla="*/ 552185 w 999200"/>
              <a:gd name="connsiteY2" fmla="*/ 1262333 h 1262947"/>
              <a:gd name="connsiteX3" fmla="*/ 540000 w 999200"/>
              <a:gd name="connsiteY3" fmla="*/ 1262947 h 1262947"/>
              <a:gd name="connsiteX4" fmla="*/ 0 w 999200"/>
              <a:gd name="connsiteY4" fmla="*/ 992947 h 1262947"/>
              <a:gd name="connsiteX5" fmla="*/ 10971 w 999200"/>
              <a:gd name="connsiteY5" fmla="*/ 938533 h 1262947"/>
              <a:gd name="connsiteX6" fmla="*/ 15626 w 999200"/>
              <a:gd name="connsiteY6" fmla="*/ 931034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200" h="1262947">
                <a:moveTo>
                  <a:pt x="540000" y="0"/>
                </a:moveTo>
                <a:lnTo>
                  <a:pt x="999200" y="815317"/>
                </a:lnTo>
                <a:lnTo>
                  <a:pt x="552185" y="1262333"/>
                </a:lnTo>
                <a:lnTo>
                  <a:pt x="540000" y="1262947"/>
                </a:ln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10200000" scaled="0"/>
          </a:gradFill>
          <a:ln>
            <a:noFill/>
          </a:ln>
          <a:effectLst>
            <a:innerShdw blurRad="254000" dist="101600" dir="42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A0FF4DB-8180-4D26-AEAE-7ECDB670F71D}"/>
              </a:ext>
            </a:extLst>
          </p:cNvPr>
          <p:cNvSpPr/>
          <p:nvPr/>
        </p:nvSpPr>
        <p:spPr>
          <a:xfrm rot="2700000">
            <a:off x="11686937" y="4853516"/>
            <a:ext cx="540000" cy="978284"/>
          </a:xfrm>
          <a:custGeom>
            <a:avLst/>
            <a:gdLst>
              <a:gd name="connsiteX0" fmla="*/ 113288 w 540000"/>
              <a:gd name="connsiteY0" fmla="*/ 0 h 978284"/>
              <a:gd name="connsiteX1" fmla="*/ 539386 w 540000"/>
              <a:gd name="connsiteY1" fmla="*/ 426099 h 978284"/>
              <a:gd name="connsiteX2" fmla="*/ 540000 w 540000"/>
              <a:gd name="connsiteY2" fmla="*/ 438284 h 978284"/>
              <a:gd name="connsiteX3" fmla="*/ 270000 w 540000"/>
              <a:gd name="connsiteY3" fmla="*/ 978284 h 978284"/>
              <a:gd name="connsiteX4" fmla="*/ 0 w 540000"/>
              <a:gd name="connsiteY4" fmla="*/ 438284 h 978284"/>
              <a:gd name="connsiteX5" fmla="*/ 79081 w 540000"/>
              <a:gd name="connsiteY5" fmla="*/ 56446 h 9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00" h="978284">
                <a:moveTo>
                  <a:pt x="113288" y="0"/>
                </a:moveTo>
                <a:lnTo>
                  <a:pt x="539386" y="426099"/>
                </a:lnTo>
                <a:lnTo>
                  <a:pt x="540000" y="438284"/>
                </a:lnTo>
                <a:cubicBezTo>
                  <a:pt x="540000" y="736518"/>
                  <a:pt x="419117" y="978284"/>
                  <a:pt x="270000" y="978284"/>
                </a:cubicBezTo>
                <a:cubicBezTo>
                  <a:pt x="120883" y="978284"/>
                  <a:pt x="0" y="736518"/>
                  <a:pt x="0" y="438284"/>
                </a:cubicBezTo>
                <a:cubicBezTo>
                  <a:pt x="0" y="289167"/>
                  <a:pt x="30220" y="154167"/>
                  <a:pt x="79081" y="56446"/>
                </a:cubicBezTo>
                <a:close/>
              </a:path>
            </a:pathLst>
          </a:cu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65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1D20D-5EFA-47C1-94A5-C48D18488026}" type="datetimeFigureOut">
              <a:rPr lang="cs-CZ" smtClean="0"/>
              <a:t>15.03.2025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3E2E-E468-4EFB-BEBC-5F070971B7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9189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881275"/>
            <a:ext cx="5437186" cy="535354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577270"/>
            <a:ext cx="5429114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881275"/>
            <a:ext cx="5436392" cy="535354"/>
          </a:xfrm>
        </p:spPr>
        <p:txBody>
          <a:bodyPr vert="horz" wrap="square" lIns="0" tIns="0" rIns="0" bIns="0" rtlCol="0" anchor="b">
            <a:normAutofit/>
          </a:bodyPr>
          <a:lstStyle>
            <a:lvl1pPr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577270"/>
            <a:ext cx="5436391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1D20D-5EFA-47C1-94A5-C48D18488026}" type="datetimeFigureOut">
              <a:rPr lang="cs-CZ" smtClean="0"/>
              <a:t>15.03.2025</a:t>
            </a:fld>
            <a:endParaRPr lang="cs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3E2E-E468-4EFB-BEBC-5F070971B7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503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2053C-0E9C-4159-B7C9-6AB74343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49" y="550799"/>
            <a:ext cx="8283313" cy="5542025"/>
          </a:xfrm>
        </p:spPr>
        <p:txBody>
          <a:bodyPr vert="horz" wrap="square" lIns="0" tIns="0" rIns="0" bIns="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51F65-E111-4656-83BE-CFCDE2DD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1D20D-5EFA-47C1-94A5-C48D18488026}" type="datetimeFigureOut">
              <a:rPr lang="cs-CZ" smtClean="0"/>
              <a:t>15.03.2025</a:t>
            </a:fld>
            <a:endParaRPr lang="cs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F82CB-2D17-4918-821E-485475CF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6589D-A056-4817-AE15-39D87FE1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3E2E-E468-4EFB-BEBC-5F070971B7E1}" type="slidenum">
              <a:rPr lang="cs-CZ" smtClean="0"/>
              <a:t>‹#›</a:t>
            </a:fld>
            <a:endParaRPr lang="cs-CZ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489F067-39E1-4757-BC11-6169A343F2E1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10727" y="3958416"/>
            <a:ext cx="3536330" cy="1853969"/>
          </a:xfrm>
          <a:custGeom>
            <a:avLst/>
            <a:gdLst>
              <a:gd name="connsiteX0" fmla="*/ 3536330 w 3536330"/>
              <a:gd name="connsiteY0" fmla="*/ 1853969 h 1853969"/>
              <a:gd name="connsiteX1" fmla="*/ 1682362 w 3536330"/>
              <a:gd name="connsiteY1" fmla="*/ 0 h 1853969"/>
              <a:gd name="connsiteX2" fmla="*/ 52157 w 3536330"/>
              <a:gd name="connsiteY2" fmla="*/ 970257 h 1853969"/>
              <a:gd name="connsiteX3" fmla="*/ 0 w 3536330"/>
              <a:gd name="connsiteY3" fmla="*/ 1078528 h 1853969"/>
              <a:gd name="connsiteX4" fmla="*/ 757215 w 3536330"/>
              <a:gd name="connsiteY4" fmla="*/ 1835743 h 1853969"/>
              <a:gd name="connsiteX5" fmla="*/ 774211 w 3536330"/>
              <a:gd name="connsiteY5" fmla="*/ 1667149 h 1853969"/>
              <a:gd name="connsiteX6" fmla="*/ 1682362 w 3536330"/>
              <a:gd name="connsiteY6" fmla="*/ 926985 h 1853969"/>
              <a:gd name="connsiteX7" fmla="*/ 2609345 w 3536330"/>
              <a:gd name="connsiteY7" fmla="*/ 1853969 h 185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6330" h="1853969">
                <a:moveTo>
                  <a:pt x="3536330" y="1853969"/>
                </a:moveTo>
                <a:cubicBezTo>
                  <a:pt x="3536330" y="830051"/>
                  <a:pt x="2706280" y="0"/>
                  <a:pt x="1682362" y="0"/>
                </a:cubicBezTo>
                <a:cubicBezTo>
                  <a:pt x="978418" y="0"/>
                  <a:pt x="366107" y="392328"/>
                  <a:pt x="52157" y="970257"/>
                </a:cubicBezTo>
                <a:lnTo>
                  <a:pt x="0" y="1078528"/>
                </a:lnTo>
                <a:lnTo>
                  <a:pt x="757215" y="1835743"/>
                </a:lnTo>
                <a:lnTo>
                  <a:pt x="774211" y="1667149"/>
                </a:lnTo>
                <a:cubicBezTo>
                  <a:pt x="860649" y="1244739"/>
                  <a:pt x="1234397" y="926985"/>
                  <a:pt x="1682362" y="926985"/>
                </a:cubicBezTo>
                <a:cubicBezTo>
                  <a:pt x="2194320" y="926985"/>
                  <a:pt x="2609345" y="1342010"/>
                  <a:pt x="2609345" y="1853969"/>
                </a:cubicBezTo>
                <a:close/>
              </a:path>
            </a:pathLst>
          </a:custGeom>
          <a:gradFill flip="none" rotWithShape="1">
            <a:gsLst>
              <a:gs pos="97000">
                <a:schemeClr val="bg2"/>
              </a:gs>
              <a:gs pos="31000">
                <a:schemeClr val="bg2">
                  <a:lumMod val="90000"/>
                  <a:lumOff val="10000"/>
                </a:schemeClr>
              </a:gs>
            </a:gsLst>
            <a:lin ang="15000000" scaled="0"/>
            <a:tileRect/>
          </a:gradFill>
          <a:ln>
            <a:noFill/>
          </a:ln>
          <a:effectLst>
            <a:innerShdw blurRad="355600" dist="101600" dir="16200000">
              <a:schemeClr val="accent1">
                <a:lumMod val="60000"/>
                <a:lumOff val="40000"/>
                <a:alpha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D231011-607F-42F1-B2D9-2BA8E91CC6AF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81151" y="3649708"/>
            <a:ext cx="3478701" cy="2164843"/>
          </a:xfrm>
          <a:custGeom>
            <a:avLst/>
            <a:gdLst>
              <a:gd name="connsiteX0" fmla="*/ 3478701 w 3478701"/>
              <a:gd name="connsiteY0" fmla="*/ 2164843 h 2164843"/>
              <a:gd name="connsiteX1" fmla="*/ 1624733 w 3478701"/>
              <a:gd name="connsiteY1" fmla="*/ 0 h 2164843"/>
              <a:gd name="connsiteX2" fmla="*/ 87393 w 3478701"/>
              <a:gd name="connsiteY2" fmla="*/ 954459 h 2164843"/>
              <a:gd name="connsiteX3" fmla="*/ 0 w 3478701"/>
              <a:gd name="connsiteY3" fmla="*/ 1122434 h 2164843"/>
              <a:gd name="connsiteX4" fmla="*/ 736015 w 3478701"/>
              <a:gd name="connsiteY4" fmla="*/ 1858449 h 2164843"/>
              <a:gd name="connsiteX5" fmla="*/ 739424 w 3478701"/>
              <a:gd name="connsiteY5" fmla="*/ 1842964 h 2164843"/>
              <a:gd name="connsiteX6" fmla="*/ 1624733 w 3478701"/>
              <a:gd name="connsiteY6" fmla="*/ 1082422 h 2164843"/>
              <a:gd name="connsiteX7" fmla="*/ 2551716 w 3478701"/>
              <a:gd name="connsiteY7" fmla="*/ 2164843 h 216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701" h="2164843">
                <a:moveTo>
                  <a:pt x="3478701" y="2164843"/>
                </a:moveTo>
                <a:cubicBezTo>
                  <a:pt x="3478701" y="969234"/>
                  <a:pt x="2648651" y="0"/>
                  <a:pt x="1624733" y="0"/>
                </a:cubicBezTo>
                <a:cubicBezTo>
                  <a:pt x="984784" y="0"/>
                  <a:pt x="420564" y="378607"/>
                  <a:pt x="87393" y="954459"/>
                </a:cubicBezTo>
                <a:lnTo>
                  <a:pt x="0" y="1122434"/>
                </a:lnTo>
                <a:lnTo>
                  <a:pt x="736015" y="1858449"/>
                </a:lnTo>
                <a:lnTo>
                  <a:pt x="739424" y="1842964"/>
                </a:lnTo>
                <a:cubicBezTo>
                  <a:pt x="856791" y="1402344"/>
                  <a:pt x="1208766" y="1082422"/>
                  <a:pt x="1624733" y="1082422"/>
                </a:cubicBezTo>
                <a:cubicBezTo>
                  <a:pt x="2136692" y="1082422"/>
                  <a:pt x="2551716" y="1567038"/>
                  <a:pt x="2551716" y="216484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381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C472EFA-56B5-4A41-8D4B-E9F37727F34D}"/>
              </a:ext>
            </a:extLst>
          </p:cNvPr>
          <p:cNvSpPr/>
          <p:nvPr/>
        </p:nvSpPr>
        <p:spPr>
          <a:xfrm rot="13500000" flipV="1">
            <a:off x="1512277" y="2840042"/>
            <a:ext cx="214196" cy="933178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3781B6C-21AD-489D-A3CB-522BB2AC543F}"/>
              </a:ext>
            </a:extLst>
          </p:cNvPr>
          <p:cNvSpPr>
            <a:spLocks noChangeAspect="1"/>
          </p:cNvSpPr>
          <p:nvPr/>
        </p:nvSpPr>
        <p:spPr>
          <a:xfrm>
            <a:off x="1780661" y="385236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1AD5B80-530E-44CD-8D4A-2796FB214CBF}"/>
              </a:ext>
            </a:extLst>
          </p:cNvPr>
          <p:cNvGrpSpPr/>
          <p:nvPr/>
        </p:nvGrpSpPr>
        <p:grpSpPr>
          <a:xfrm>
            <a:off x="623181" y="1514007"/>
            <a:ext cx="734257" cy="760506"/>
            <a:chOff x="5243759" y="1363788"/>
            <a:chExt cx="734257" cy="760506"/>
          </a:xfrm>
        </p:grpSpPr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id="{2F746AA8-9050-4515-9B17-BC850368529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23EC1AC3-1698-46D5-80B7-F22F15E1A5E4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73766156-553C-46EB-93FA-4F37CC0FF5CF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8583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1D20D-5EFA-47C1-94A5-C48D18488026}" type="datetimeFigureOut">
              <a:rPr lang="cs-CZ" smtClean="0"/>
              <a:t>15.03.2025</a:t>
            </a:fld>
            <a:endParaRPr lang="cs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3E2E-E468-4EFB-BEBC-5F070971B7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708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1D20D-5EFA-47C1-94A5-C48D18488026}" type="datetimeFigureOut">
              <a:rPr lang="cs-CZ" smtClean="0"/>
              <a:t>15.03.2025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3E2E-E468-4EFB-BEBC-5F070971B7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022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F98F1FBA-F8BB-42CF-8B3E-D19AAFEE96C1}"/>
              </a:ext>
            </a:extLst>
          </p:cNvPr>
          <p:cNvGrpSpPr/>
          <p:nvPr/>
        </p:nvGrpSpPr>
        <p:grpSpPr>
          <a:xfrm>
            <a:off x="334964" y="5115518"/>
            <a:ext cx="734257" cy="760506"/>
            <a:chOff x="5243759" y="1363788"/>
            <a:chExt cx="734257" cy="760506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60EE09DD-C3DB-4266-BCC3-A765CFFBF37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F301FE0-96DC-4EFB-BBEE-AED762C337C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3BEAD276-8850-4C0C-9777-8537000D522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5EE0A0-B07E-479B-9684-4BD09FA4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75409"/>
            <a:ext cx="4500562" cy="984885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1893A9-3462-4F51-83AE-5D2F124B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67324" y="575409"/>
            <a:ext cx="6373813" cy="57333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9240C-79C0-4A88-A476-725DE1B9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76195"/>
            <a:ext cx="4500562" cy="4532530"/>
          </a:xfrm>
        </p:spPr>
        <p:txBody>
          <a:bodyPr anchor="t" anchorCtr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1D20D-5EFA-47C1-94A5-C48D18488026}" type="datetimeFigureOut">
              <a:rPr lang="cs-CZ" smtClean="0"/>
              <a:t>15.03.2025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3E2E-E468-4EFB-BEBC-5F070971B7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8084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771D20D-5EFA-47C1-94A5-C48D18488026}" type="datetimeFigureOut">
              <a:rPr lang="cs-CZ" smtClean="0"/>
              <a:t>15.03.2025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17C43E2E-E468-4EFB-BEBC-5F070971B7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32071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2" r:id="rId18"/>
    <p:sldLayoutId id="2147483703" r:id="rId19"/>
    <p:sldLayoutId id="2147483704" r:id="rId20"/>
    <p:sldLayoutId id="2147483705" r:id="rId21"/>
    <p:sldLayoutId id="2147483706" r:id="rId22"/>
    <p:sldLayoutId id="2147483707" r:id="rId2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2" pos="3840">
          <p15:clr>
            <a:srgbClr val="F26B43"/>
          </p15:clr>
        </p15:guide>
        <p15:guide id="33" orient="horz" pos="2160">
          <p15:clr>
            <a:srgbClr val="F26B43"/>
          </p15:clr>
        </p15:guide>
        <p15:guide id="34" pos="347">
          <p15:clr>
            <a:srgbClr val="F26B43"/>
          </p15:clr>
        </p15:guide>
        <p15:guide id="35" pos="7333">
          <p15:clr>
            <a:srgbClr val="F26B43"/>
          </p15:clr>
        </p15:guide>
        <p15:guide id="36" orient="horz" pos="346">
          <p15:clr>
            <a:srgbClr val="F26B43"/>
          </p15:clr>
        </p15:guide>
        <p15:guide id="37" orient="horz" pos="3974">
          <p15:clr>
            <a:srgbClr val="F26B43"/>
          </p15:clr>
        </p15:guide>
        <p15:guide id="38" pos="824">
          <p15:clr>
            <a:srgbClr val="A4A3A4"/>
          </p15:clr>
        </p15:guide>
        <p15:guide id="39" pos="937">
          <p15:clr>
            <a:srgbClr val="A4A3A4"/>
          </p15:clr>
        </p15:guide>
        <p15:guide id="40" pos="1413">
          <p15:clr>
            <a:srgbClr val="A4A3A4"/>
          </p15:clr>
        </p15:guide>
        <p15:guide id="41" pos="1527">
          <p15:clr>
            <a:srgbClr val="A4A3A4"/>
          </p15:clr>
        </p15:guide>
        <p15:guide id="42" pos="2003">
          <p15:clr>
            <a:srgbClr val="A4A3A4"/>
          </p15:clr>
        </p15:guide>
        <p15:guide id="43" pos="2116">
          <p15:clr>
            <a:srgbClr val="A4A3A4"/>
          </p15:clr>
        </p15:guide>
        <p15:guide id="44" pos="2593">
          <p15:clr>
            <a:srgbClr val="A4A3A4"/>
          </p15:clr>
        </p15:guide>
        <p15:guide id="45" pos="2706">
          <p15:clr>
            <a:srgbClr val="A4A3A4"/>
          </p15:clr>
        </p15:guide>
        <p15:guide id="46" pos="3182">
          <p15:clr>
            <a:srgbClr val="A4A3A4"/>
          </p15:clr>
        </p15:guide>
        <p15:guide id="47" pos="3318">
          <p15:clr>
            <a:srgbClr val="A4A3A4"/>
          </p15:clr>
        </p15:guide>
        <p15:guide id="48" pos="3772">
          <p15:clr>
            <a:srgbClr val="A4A3A4"/>
          </p15:clr>
        </p15:guide>
        <p15:guide id="49" pos="3908">
          <p15:clr>
            <a:srgbClr val="A4A3A4"/>
          </p15:clr>
        </p15:guide>
        <p15:guide id="50" pos="4362">
          <p15:clr>
            <a:srgbClr val="A4A3A4"/>
          </p15:clr>
        </p15:guide>
        <p15:guide id="51" pos="4498">
          <p15:clr>
            <a:srgbClr val="A4A3A4"/>
          </p15:clr>
        </p15:guide>
        <p15:guide id="52" pos="4951">
          <p15:clr>
            <a:srgbClr val="A4A3A4"/>
          </p15:clr>
        </p15:guide>
        <p15:guide id="53" pos="5087">
          <p15:clr>
            <a:srgbClr val="A4A3A4"/>
          </p15:clr>
        </p15:guide>
        <p15:guide id="54" pos="5541">
          <p15:clr>
            <a:srgbClr val="A4A3A4"/>
          </p15:clr>
        </p15:guide>
        <p15:guide id="55" pos="5677">
          <p15:clr>
            <a:srgbClr val="A4A3A4"/>
          </p15:clr>
        </p15:guide>
        <p15:guide id="56" pos="6153">
          <p15:clr>
            <a:srgbClr val="A4A3A4"/>
          </p15:clr>
        </p15:guide>
        <p15:guide id="57" pos="6267">
          <p15:clr>
            <a:srgbClr val="A4A3A4"/>
          </p15:clr>
        </p15:guide>
        <p15:guide id="58" pos="6743">
          <p15:clr>
            <a:srgbClr val="A4A3A4"/>
          </p15:clr>
        </p15:guide>
        <p15:guide id="59" pos="6856">
          <p15:clr>
            <a:srgbClr val="A4A3A4"/>
          </p15:clr>
        </p15:guide>
        <p15:guide id="60" orient="horz" pos="3838">
          <p15:clr>
            <a:srgbClr val="A4A3A4"/>
          </p15:clr>
        </p15:guide>
        <p15:guide id="61" orient="horz" pos="2092">
          <p15:clr>
            <a:srgbClr val="A4A3A4"/>
          </p15:clr>
        </p15:guide>
        <p15:guide id="62" orient="horz" pos="2228">
          <p15:clr>
            <a:srgbClr val="A4A3A4"/>
          </p15:clr>
        </p15:guide>
        <p15:guide id="63" orient="horz" pos="845">
          <p15:clr>
            <a:srgbClr val="A4A3A4"/>
          </p15:clr>
        </p15:guide>
        <p15:guide id="64" orient="horz" pos="958">
          <p15:clr>
            <a:srgbClr val="A4A3A4"/>
          </p15:clr>
        </p15:guide>
        <p15:guide id="65" orient="horz" pos="1480">
          <p15:clr>
            <a:srgbClr val="A4A3A4"/>
          </p15:clr>
        </p15:guide>
        <p15:guide id="66" orient="horz" pos="1593">
          <p15:clr>
            <a:srgbClr val="A4A3A4"/>
          </p15:clr>
        </p15:guide>
        <p15:guide id="67" orient="horz" pos="2727">
          <p15:clr>
            <a:srgbClr val="A4A3A4"/>
          </p15:clr>
        </p15:guide>
        <p15:guide id="68" orient="horz" pos="2840">
          <p15:clr>
            <a:srgbClr val="A4A3A4"/>
          </p15:clr>
        </p15:guide>
        <p15:guide id="69" orient="horz" pos="3339">
          <p15:clr>
            <a:srgbClr val="A4A3A4"/>
          </p15:clr>
        </p15:guide>
        <p15:guide id="70" orient="horz" pos="3475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A7E4E-B45E-7819-826A-84EDD42742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Metoda EOTA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C2A261D-96A5-7BBC-BCCC-1DC1464594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Metoda pro zlepšování feedbacku při </a:t>
            </a:r>
            <a:r>
              <a:rPr lang="cs-CZ" dirty="0" err="1"/>
              <a:t>playtestingu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559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30AA74-E4CA-E79F-F1B5-23DB62D81A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9644E-7C9C-6C8D-DCC2-149AF5BB2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EOTA - </a:t>
            </a:r>
            <a:r>
              <a:rPr lang="cs-CZ" dirty="0" err="1"/>
              <a:t>Experiences</a:t>
            </a:r>
            <a:endParaRPr lang="cs-CZ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58A3FF-2155-2BB0-BFF0-AE971E177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Mluví pouze hráči</a:t>
            </a:r>
          </a:p>
          <a:p>
            <a:pPr>
              <a:lnSpc>
                <a:spcPct val="150000"/>
              </a:lnSpc>
            </a:pPr>
            <a:r>
              <a:rPr lang="cs-CZ" dirty="0"/>
              <a:t>Popisují jejich strategie, chování, zážitky</a:t>
            </a:r>
          </a:p>
          <a:p>
            <a:pPr>
              <a:lnSpc>
                <a:spcPct val="150000"/>
              </a:lnSpc>
            </a:pPr>
            <a:r>
              <a:rPr lang="cs-CZ" dirty="0"/>
              <a:t>Mohou vysvětlit proč ve hře učinili určitá rozhodnutí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rgbClr val="FF0000"/>
                </a:solidFill>
              </a:rPr>
              <a:t>Nesmí mluvit či teoretizovat o chování ostatních hráčů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rgbClr val="FF0000"/>
                </a:solidFill>
              </a:rPr>
              <a:t>Nesmí dávat jakékoliv rady týkající se zlepšení hry</a:t>
            </a:r>
          </a:p>
        </p:txBody>
      </p:sp>
    </p:spTree>
    <p:extLst>
      <p:ext uri="{BB962C8B-B14F-4D97-AF65-F5344CB8AC3E}">
        <p14:creationId xmlns:p14="http://schemas.microsoft.com/office/powerpoint/2010/main" val="3299799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683C42-CEBC-5135-783A-D83CC3D825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928AE-333F-1558-CCC3-4F2A10565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EOTA - </a:t>
            </a:r>
            <a:r>
              <a:rPr lang="cs-CZ" dirty="0" err="1"/>
              <a:t>Observations</a:t>
            </a:r>
            <a:endParaRPr lang="cs-CZ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DFD607-A103-246E-0B86-D6B82A99C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Mluví hráči a pozorovatelé</a:t>
            </a:r>
          </a:p>
          <a:p>
            <a:pPr>
              <a:lnSpc>
                <a:spcPct val="150000"/>
              </a:lnSpc>
            </a:pPr>
            <a:r>
              <a:rPr lang="cs-CZ" dirty="0"/>
              <a:t>Popisují, čeho si ve hře všimli</a:t>
            </a:r>
          </a:p>
          <a:p>
            <a:pPr>
              <a:lnSpc>
                <a:spcPct val="150000"/>
              </a:lnSpc>
            </a:pPr>
            <a:r>
              <a:rPr lang="cs-CZ" dirty="0"/>
              <a:t>Zaměřují se na pozorovatelné chování a specifické momenty </a:t>
            </a:r>
            <a:r>
              <a:rPr lang="cs-CZ" dirty="0" err="1"/>
              <a:t>gameplaye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Pouze poskytují data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rgbClr val="FF0000"/>
                </a:solidFill>
              </a:rPr>
              <a:t>Nesmí teoretizovat o tom, proč pozorovali to, co pozorovali.</a:t>
            </a:r>
          </a:p>
        </p:txBody>
      </p:sp>
    </p:spTree>
    <p:extLst>
      <p:ext uri="{BB962C8B-B14F-4D97-AF65-F5344CB8AC3E}">
        <p14:creationId xmlns:p14="http://schemas.microsoft.com/office/powerpoint/2010/main" val="332765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8068E1-381E-905C-9635-88D0EB6067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C7C16-50C6-4868-0DC4-458E32759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EOTA - </a:t>
            </a:r>
            <a:r>
              <a:rPr lang="cs-CZ" dirty="0" err="1"/>
              <a:t>Theories</a:t>
            </a:r>
            <a:endParaRPr lang="cs-CZ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79E4FB-50EE-2D12-93C2-E72FCE8AA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Mluví hráči a pozorovatelé</a:t>
            </a:r>
          </a:p>
          <a:p>
            <a:pPr>
              <a:lnSpc>
                <a:spcPct val="150000"/>
              </a:lnSpc>
            </a:pPr>
            <a:r>
              <a:rPr lang="cs-CZ" dirty="0"/>
              <a:t>Na základě zkušenosti (E) a pozorování (O) mohou vznikat teorie o tom, co se ve hře stalo a proč</a:t>
            </a:r>
          </a:p>
          <a:p>
            <a:pPr>
              <a:lnSpc>
                <a:spcPct val="150000"/>
              </a:lnSpc>
            </a:pPr>
            <a:r>
              <a:rPr lang="cs-CZ" dirty="0"/>
              <a:t>Hráči i pozorovatelé se mohou odvolávat na herní pravidla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rgbClr val="FF0000"/>
                </a:solidFill>
              </a:rPr>
              <a:t>Ostatní nesmí diskutovat o teoriích vyřčených ostatními</a:t>
            </a:r>
          </a:p>
        </p:txBody>
      </p:sp>
    </p:spTree>
    <p:extLst>
      <p:ext uri="{BB962C8B-B14F-4D97-AF65-F5344CB8AC3E}">
        <p14:creationId xmlns:p14="http://schemas.microsoft.com/office/powerpoint/2010/main" val="1309879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55F24F-DB6D-284D-D532-65058DB493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F6C15-9814-AEAD-9A35-B3B01A49A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EOTA - </a:t>
            </a:r>
            <a:r>
              <a:rPr lang="cs-CZ" dirty="0" err="1"/>
              <a:t>Advice</a:t>
            </a:r>
            <a:endParaRPr lang="cs-CZ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8AA0B8-B2F8-0210-712E-90BB7CE62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Mluví hráči a pozorovatelé</a:t>
            </a:r>
          </a:p>
          <a:p>
            <a:pPr>
              <a:lnSpc>
                <a:spcPct val="150000"/>
              </a:lnSpc>
            </a:pPr>
            <a:r>
              <a:rPr lang="cs-CZ" dirty="0"/>
              <a:t>Na základě teorií (T) mohou navrhovat, jak by měli designéři iterovat svoji hru</a:t>
            </a:r>
          </a:p>
          <a:p>
            <a:pPr>
              <a:lnSpc>
                <a:spcPct val="150000"/>
              </a:lnSpc>
            </a:pPr>
            <a:r>
              <a:rPr lang="cs-CZ" dirty="0"/>
              <a:t>„Abys dosáhl X, mohl bys udělat například Y“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rgbClr val="FF0000"/>
                </a:solidFill>
              </a:rPr>
              <a:t>Nesmí se diskutovat o návrzích ostatních</a:t>
            </a:r>
          </a:p>
        </p:txBody>
      </p:sp>
    </p:spTree>
    <p:extLst>
      <p:ext uri="{BB962C8B-B14F-4D97-AF65-F5344CB8AC3E}">
        <p14:creationId xmlns:p14="http://schemas.microsoft.com/office/powerpoint/2010/main" val="1071137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ABF039-D999-3A7D-E660-FCD2F03C81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FB3AD-0506-8DA4-9F6E-F9D369E18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Přínosy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EF64E6-04A9-C408-1356-E66C83489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Jsou zapojeni i méně výřečnější jedinci</a:t>
            </a:r>
          </a:p>
          <a:p>
            <a:pPr>
              <a:lnSpc>
                <a:spcPct val="150000"/>
              </a:lnSpc>
            </a:pPr>
            <a:r>
              <a:rPr lang="cs-CZ" dirty="0"/>
              <a:t>Návrhy na zlepšení předchází pozorování</a:t>
            </a:r>
          </a:p>
          <a:p>
            <a:pPr>
              <a:lnSpc>
                <a:spcPct val="150000"/>
              </a:lnSpc>
            </a:pPr>
            <a:r>
              <a:rPr lang="cs-CZ" dirty="0"/>
              <a:t>Zamezí se hádkám mezi studenty</a:t>
            </a:r>
          </a:p>
          <a:p>
            <a:pPr>
              <a:lnSpc>
                <a:spcPct val="150000"/>
              </a:lnSpc>
            </a:pPr>
            <a:r>
              <a:rPr lang="cs-CZ" dirty="0"/>
              <a:t>Studenti mohou být více kritičtí</a:t>
            </a:r>
          </a:p>
          <a:p>
            <a:pPr>
              <a:lnSpc>
                <a:spcPct val="150000"/>
              </a:lnSpc>
            </a:pPr>
            <a:r>
              <a:rPr lang="cs-CZ" dirty="0"/>
              <a:t>Designéři mají podklady pro návrhy ke zlepšení</a:t>
            </a:r>
          </a:p>
        </p:txBody>
      </p:sp>
    </p:spTree>
    <p:extLst>
      <p:ext uri="{BB962C8B-B14F-4D97-AF65-F5344CB8AC3E}">
        <p14:creationId xmlns:p14="http://schemas.microsoft.com/office/powerpoint/2010/main" val="2791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A3D46-51F0-37E3-DF29-913840B0B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Kontext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D043427-1485-29EC-ACD3-5B26A19575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00048" y="2112963"/>
            <a:ext cx="6591904" cy="3979862"/>
          </a:xfrm>
        </p:spPr>
      </p:pic>
    </p:spTree>
    <p:extLst>
      <p:ext uri="{BB962C8B-B14F-4D97-AF65-F5344CB8AC3E}">
        <p14:creationId xmlns:p14="http://schemas.microsoft.com/office/powerpoint/2010/main" val="2558782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54E4C6-2DEE-6270-D955-D2E516CE31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D9089-226B-178F-E26E-59854C925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Herní design &amp; Feedback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288D4F-4653-B931-1580-83E82B2DA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Feedback je v herním designu důležitý!</a:t>
            </a:r>
          </a:p>
          <a:p>
            <a:pPr>
              <a:lnSpc>
                <a:spcPct val="150000"/>
              </a:lnSpc>
            </a:pPr>
            <a:r>
              <a:rPr lang="cs-CZ" dirty="0"/>
              <a:t>Hry mají často přítomnou silnou emergentní složku</a:t>
            </a:r>
          </a:p>
          <a:p>
            <a:pPr>
              <a:lnSpc>
                <a:spcPct val="150000"/>
              </a:lnSpc>
            </a:pPr>
            <a:r>
              <a:rPr lang="cs-CZ" b="1" dirty="0"/>
              <a:t>Cíl respondentů</a:t>
            </a:r>
            <a:r>
              <a:rPr lang="cs-CZ" dirty="0"/>
              <a:t> – poskytování kvalitního feedbacku</a:t>
            </a:r>
          </a:p>
          <a:p>
            <a:pPr>
              <a:lnSpc>
                <a:spcPct val="150000"/>
              </a:lnSpc>
            </a:pPr>
            <a:r>
              <a:rPr lang="cs-CZ" b="1" dirty="0"/>
              <a:t>Cíl designérů</a:t>
            </a:r>
            <a:r>
              <a:rPr lang="cs-CZ" dirty="0"/>
              <a:t> – získat, vyhodnotit, zakomponovat feedback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798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094EC5-C7F4-E7E2-416C-DE2557A3F2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C93E9-8CC5-E865-5545-4C1B01727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Výzvy skupinového feedbacku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441A14-FD5B-FBA4-D2C5-FB08A891B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Jeden nebo dva hlasy dominují</a:t>
            </a:r>
          </a:p>
          <a:p>
            <a:pPr lvl="1">
              <a:lnSpc>
                <a:spcPct val="100000"/>
              </a:lnSpc>
            </a:pPr>
            <a:r>
              <a:rPr lang="cs-CZ" dirty="0"/>
              <a:t>Psaný/digitální feedback je časově náročný</a:t>
            </a:r>
          </a:p>
          <a:p>
            <a:pPr>
              <a:lnSpc>
                <a:spcPct val="150000"/>
              </a:lnSpc>
            </a:pPr>
            <a:r>
              <a:rPr lang="cs-CZ" dirty="0"/>
              <a:t>Nejsme učeni, jak dávat feedback správně</a:t>
            </a:r>
          </a:p>
          <a:p>
            <a:pPr>
              <a:lnSpc>
                <a:spcPct val="150000"/>
              </a:lnSpc>
            </a:pPr>
            <a:r>
              <a:rPr lang="cs-CZ" dirty="0"/>
              <a:t>Feedback musí být správně zapracován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3976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763374-2394-208E-D3F4-A7B8149CFD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9EF6F-F39C-9E82-0861-096FDDD03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EOTA role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AF0619-C99C-E59E-693C-0F4CA08992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Designéři – získávají feedback, jejich hra se hraje</a:t>
            </a:r>
          </a:p>
          <a:p>
            <a:pPr>
              <a:lnSpc>
                <a:spcPct val="150000"/>
              </a:lnSpc>
            </a:pPr>
            <a:r>
              <a:rPr lang="cs-CZ" dirty="0"/>
              <a:t>Hráči – dávají feedback, hrají hru</a:t>
            </a:r>
          </a:p>
          <a:p>
            <a:pPr>
              <a:lnSpc>
                <a:spcPct val="150000"/>
              </a:lnSpc>
            </a:pPr>
            <a:r>
              <a:rPr lang="cs-CZ" dirty="0"/>
              <a:t>Pozorovatelé – dávají feedback, pozorují hru</a:t>
            </a:r>
          </a:p>
          <a:p>
            <a:pPr>
              <a:lnSpc>
                <a:spcPct val="150000"/>
              </a:lnSpc>
            </a:pPr>
            <a:r>
              <a:rPr lang="cs-CZ" dirty="0"/>
              <a:t>Instruktoři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0949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7D1BF8-B8B2-4436-FAA1-7771552382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E575E-42DF-F3F2-7051-35C149367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Před </a:t>
            </a:r>
            <a:r>
              <a:rPr lang="cs-CZ" dirty="0" err="1"/>
              <a:t>playtestem</a:t>
            </a:r>
            <a:endParaRPr lang="cs-CZ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86126B-51BF-D96B-77E5-8B8B9A66D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Všichni by měli vidět všechno</a:t>
            </a:r>
          </a:p>
          <a:p>
            <a:pPr>
              <a:lnSpc>
                <a:spcPct val="150000"/>
              </a:lnSpc>
            </a:pPr>
            <a:r>
              <a:rPr lang="cs-CZ" dirty="0"/>
              <a:t>Je potřeba vysvětlit pravidla (krátká ukázka hraní)</a:t>
            </a:r>
          </a:p>
          <a:p>
            <a:pPr>
              <a:lnSpc>
                <a:spcPct val="150000"/>
              </a:lnSpc>
            </a:pPr>
            <a:r>
              <a:rPr lang="cs-CZ" dirty="0"/>
              <a:t>Designéři hráčům neradí (ohledně strategie)</a:t>
            </a:r>
          </a:p>
          <a:p>
            <a:pPr>
              <a:lnSpc>
                <a:spcPct val="150000"/>
              </a:lnSpc>
            </a:pPr>
            <a:r>
              <a:rPr lang="cs-CZ" dirty="0"/>
              <a:t>Designéři netlačí hráče do toho, aby hráli určitým způsobem</a:t>
            </a:r>
          </a:p>
          <a:p>
            <a:pPr>
              <a:lnSpc>
                <a:spcPct val="150000"/>
              </a:lnSpc>
            </a:pPr>
            <a:r>
              <a:rPr lang="cs-CZ" dirty="0"/>
              <a:t>Designéři začínají popisem hráčských cílů ve hře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5731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A8A92A-4A10-17C4-0E3E-7B6E83A9A3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39621-840B-D2F4-ADE1-713CFF080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 průběhu </a:t>
            </a:r>
            <a:r>
              <a:rPr lang="cs-CZ" dirty="0" err="1"/>
              <a:t>playtestu</a:t>
            </a:r>
            <a:endParaRPr lang="cs-CZ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A37E7C-8489-D0C9-D474-1507373DF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Designéři mohou vysvětlovat pravidla a opravovat hráče</a:t>
            </a:r>
          </a:p>
          <a:p>
            <a:pPr>
              <a:lnSpc>
                <a:spcPct val="150000"/>
              </a:lnSpc>
            </a:pPr>
            <a:r>
              <a:rPr lang="cs-CZ" dirty="0"/>
              <a:t>Designéři nesmí do hry zasahovat ani radit hráčům</a:t>
            </a:r>
          </a:p>
          <a:p>
            <a:pPr>
              <a:lnSpc>
                <a:spcPct val="150000"/>
              </a:lnSpc>
            </a:pPr>
            <a:r>
              <a:rPr lang="cs-CZ" dirty="0"/>
              <a:t>Designér si může dělat poznámky týkající se průběhu hry</a:t>
            </a:r>
          </a:p>
        </p:txBody>
      </p:sp>
    </p:spTree>
    <p:extLst>
      <p:ext uri="{BB962C8B-B14F-4D97-AF65-F5344CB8AC3E}">
        <p14:creationId xmlns:p14="http://schemas.microsoft.com/office/powerpoint/2010/main" val="265434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C47F32-5C31-C59E-715F-1B67F03FA7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016EA-0864-3205-E327-87A8C94B5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Feedback </a:t>
            </a:r>
            <a:r>
              <a:rPr lang="cs-CZ" dirty="0" err="1"/>
              <a:t>time</a:t>
            </a:r>
            <a:endParaRPr lang="cs-CZ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702DA1-D3DD-6F61-FBEF-522C29408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Designéři si dělají poznámky (zapisují všechno co uslyší)</a:t>
            </a:r>
          </a:p>
          <a:p>
            <a:pPr>
              <a:lnSpc>
                <a:spcPct val="150000"/>
              </a:lnSpc>
            </a:pPr>
            <a:r>
              <a:rPr lang="cs-CZ" dirty="0"/>
              <a:t>Designéři nesmí mluvit</a:t>
            </a:r>
          </a:p>
          <a:p>
            <a:pPr>
              <a:lnSpc>
                <a:spcPct val="150000"/>
              </a:lnSpc>
            </a:pPr>
            <a:r>
              <a:rPr lang="cs-CZ" dirty="0"/>
              <a:t>Otázky ohledně hry si designér pouze zapíše, neodpovídá na ně</a:t>
            </a:r>
          </a:p>
          <a:p>
            <a:pPr>
              <a:lnSpc>
                <a:spcPct val="150000"/>
              </a:lnSpc>
            </a:pPr>
            <a:r>
              <a:rPr lang="cs-CZ" dirty="0"/>
              <a:t>Všechny komentáře směřují ke skupině, nikoliv k designérovi</a:t>
            </a:r>
          </a:p>
        </p:txBody>
      </p:sp>
    </p:spTree>
    <p:extLst>
      <p:ext uri="{BB962C8B-B14F-4D97-AF65-F5344CB8AC3E}">
        <p14:creationId xmlns:p14="http://schemas.microsoft.com/office/powerpoint/2010/main" val="4289152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64CDC5-9E5D-6897-149A-986317E366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11EE2-F9BD-F638-E69D-C1D6A341A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Numbering</a:t>
            </a:r>
            <a:r>
              <a:rPr lang="cs-CZ" dirty="0"/>
              <a:t> </a:t>
            </a:r>
            <a:r>
              <a:rPr lang="cs-CZ" dirty="0" err="1"/>
              <a:t>method</a:t>
            </a:r>
            <a:endParaRPr lang="cs-CZ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27D85A-74AA-F18B-5F93-C9A0D0E73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Během každé fáze se účastníci přihlásí, instruktor rozdá čísla</a:t>
            </a:r>
          </a:p>
          <a:p>
            <a:pPr>
              <a:lnSpc>
                <a:spcPct val="150000"/>
              </a:lnSpc>
            </a:pPr>
            <a:r>
              <a:rPr lang="cs-CZ" dirty="0"/>
              <a:t>Po vyvolání čísla poskytne účastník svůj komentář</a:t>
            </a:r>
          </a:p>
          <a:p>
            <a:pPr>
              <a:lnSpc>
                <a:spcPct val="150000"/>
              </a:lnSpc>
            </a:pPr>
            <a:r>
              <a:rPr lang="cs-CZ" dirty="0"/>
              <a:t>Nikdo účastníkovi nesmí skákat do řeči</a:t>
            </a:r>
          </a:p>
          <a:p>
            <a:pPr>
              <a:lnSpc>
                <a:spcPct val="150000"/>
              </a:lnSpc>
            </a:pPr>
            <a:r>
              <a:rPr lang="cs-CZ" dirty="0"/>
              <a:t>Každá fáze se opakuje několikrát</a:t>
            </a:r>
          </a:p>
        </p:txBody>
      </p:sp>
    </p:spTree>
    <p:extLst>
      <p:ext uri="{BB962C8B-B14F-4D97-AF65-F5344CB8AC3E}">
        <p14:creationId xmlns:p14="http://schemas.microsoft.com/office/powerpoint/2010/main" val="759631680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Float">
      <a:majorFont>
        <a:latin typeface="Walbaum Display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3D float design</Template>
  <TotalTime>138</TotalTime>
  <Words>1639</Words>
  <Application>Microsoft Office PowerPoint</Application>
  <PresentationFormat>Widescreen</PresentationFormat>
  <Paragraphs>154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Aptos</vt:lpstr>
      <vt:lpstr>Arial</vt:lpstr>
      <vt:lpstr>Gill Sans MT</vt:lpstr>
      <vt:lpstr>Walbaum Display</vt:lpstr>
      <vt:lpstr>Wingdings</vt:lpstr>
      <vt:lpstr>3DFloatVTI</vt:lpstr>
      <vt:lpstr>Metoda EOTA </vt:lpstr>
      <vt:lpstr>Kontext</vt:lpstr>
      <vt:lpstr>Herní design &amp; Feedback</vt:lpstr>
      <vt:lpstr>Výzvy skupinového feedbacku</vt:lpstr>
      <vt:lpstr>EOTA role</vt:lpstr>
      <vt:lpstr>Před playtestem</vt:lpstr>
      <vt:lpstr>V průběhu playtestu</vt:lpstr>
      <vt:lpstr>Feedback time</vt:lpstr>
      <vt:lpstr>Numbering method</vt:lpstr>
      <vt:lpstr>EOTA - Experiences</vt:lpstr>
      <vt:lpstr>EOTA - Observations</vt:lpstr>
      <vt:lpstr>EOTA - Theories</vt:lpstr>
      <vt:lpstr>EOTA - Advice</vt:lpstr>
      <vt:lpstr>Přínosy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Machacek, Jiri</dc:creator>
  <cp:lastModifiedBy>Jiri Machacek</cp:lastModifiedBy>
  <cp:revision>1</cp:revision>
  <dcterms:created xsi:type="dcterms:W3CDTF">2025-03-15T12:05:29Z</dcterms:created>
  <dcterms:modified xsi:type="dcterms:W3CDTF">2025-03-15T14:24:18Z</dcterms:modified>
</cp:coreProperties>
</file>