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57D46-AA2E-4659-A93F-E392EA9DC0CA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2EA1B-BBA7-448E-B115-B530CB040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642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Přivážím z Ameriky metodu EOTA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241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231444-4414-2FC4-03BB-617B50A0AF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8BC802-10EE-A389-9C42-78A773D1D5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FC4B44-D96C-66AC-6187-254E10276D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V rámci té metody se definují 3 role</a:t>
            </a:r>
          </a:p>
          <a:p>
            <a:r>
              <a:rPr lang="cs-CZ" dirty="0"/>
              <a:t> - Designéři - získávají feedback, jejich hra se hraje, musí interpretovat feedback aby iterovali nad jejich hrou, - Designéři jsou tady, aby se učili, nesmí napovídat strategie nebo tlačit hráče do toho, aby hru hráli "správně"</a:t>
            </a:r>
          </a:p>
          <a:p>
            <a:r>
              <a:rPr lang="cs-CZ" dirty="0"/>
              <a:t> - Hráči - Dávají feedback, hrají hru</a:t>
            </a:r>
          </a:p>
          <a:p>
            <a:r>
              <a:rPr lang="cs-CZ" dirty="0"/>
              <a:t> - Pozorovatelé - Dávají feedback, Pozorují </a:t>
            </a:r>
            <a:r>
              <a:rPr lang="cs-CZ" dirty="0" err="1"/>
              <a:t>playtest</a:t>
            </a:r>
            <a:endParaRPr lang="cs-CZ" dirty="0"/>
          </a:p>
          <a:p>
            <a:r>
              <a:rPr lang="cs-CZ" dirty="0"/>
              <a:t> - Instruktoři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- Studenti jsou tady, aby pomohli designérům naučit se víc o jejich hře</a:t>
            </a:r>
          </a:p>
          <a:p>
            <a:r>
              <a:rPr lang="cs-CZ" dirty="0"/>
              <a:t> - Hráči a pozorovatelé by měli být konkrétní a milý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734BD-B2F5-7970-F729-77A17C76C6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719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A08090-1BC0-07D0-F172-595B825395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530A5F-082B-D7AF-9E5B-D720D336DB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33E3D8-2511-ED37-4E7F-B743AB8F9C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V rámci té metody se definují 3 role</a:t>
            </a:r>
          </a:p>
          <a:p>
            <a:r>
              <a:rPr lang="cs-CZ" dirty="0"/>
              <a:t> - Designéři - získávají feedback, jejich hra se hraje, musí interpretovat feedback aby iterovali nad jejich hrou, - Designéři jsou tady, aby se učili, nesmí napovídat strategie nebo tlačit hráče do toho, aby hru hráli "správně"</a:t>
            </a:r>
          </a:p>
          <a:p>
            <a:r>
              <a:rPr lang="cs-CZ" dirty="0"/>
              <a:t> - Hráči - Dávají feedback, hrají hru</a:t>
            </a:r>
          </a:p>
          <a:p>
            <a:r>
              <a:rPr lang="cs-CZ" dirty="0"/>
              <a:t> - Pozorovatelé - Dávají feedback, Pozorují </a:t>
            </a:r>
            <a:r>
              <a:rPr lang="cs-CZ" dirty="0" err="1"/>
              <a:t>playtest</a:t>
            </a:r>
            <a:endParaRPr lang="cs-CZ" dirty="0"/>
          </a:p>
          <a:p>
            <a:r>
              <a:rPr lang="cs-CZ" dirty="0"/>
              <a:t> - Instruktoři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- Studenti jsou tady, aby pomohli designérům naučit se víc o jejich hře</a:t>
            </a:r>
          </a:p>
          <a:p>
            <a:r>
              <a:rPr lang="cs-CZ" dirty="0"/>
              <a:t> - Hráči a pozorovatelé by měli být konkrétní a milý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3CBDC-A609-DC07-4225-07E2FD1FD2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0730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C4C8D-D0F1-28F3-3CC7-9654864965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CB3C04-052B-3FDF-676D-C07322D08A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3A0C1A-3D47-8D55-BFBA-3C48BB701B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V rámci té metody se definují 3 role</a:t>
            </a:r>
          </a:p>
          <a:p>
            <a:r>
              <a:rPr lang="cs-CZ" dirty="0"/>
              <a:t> - Designéři - získávají feedback, jejich hra se hraje, musí interpretovat feedback aby iterovali nad jejich hrou, - Designéři jsou tady, aby se učili, nesmí napovídat strategie nebo tlačit hráče do toho, aby hru hráli "správně"</a:t>
            </a:r>
          </a:p>
          <a:p>
            <a:r>
              <a:rPr lang="cs-CZ" dirty="0"/>
              <a:t> - Hráči - Dávají feedback, hrají hru</a:t>
            </a:r>
          </a:p>
          <a:p>
            <a:r>
              <a:rPr lang="cs-CZ" dirty="0"/>
              <a:t> - Pozorovatelé - Dávají feedback, Pozorují </a:t>
            </a:r>
            <a:r>
              <a:rPr lang="cs-CZ" dirty="0" err="1"/>
              <a:t>playtest</a:t>
            </a:r>
            <a:endParaRPr lang="cs-CZ" dirty="0"/>
          </a:p>
          <a:p>
            <a:r>
              <a:rPr lang="cs-CZ" dirty="0"/>
              <a:t> - Instruktoři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- Studenti jsou tady, aby pomohli designérům naučit se víc o jejich hře</a:t>
            </a:r>
          </a:p>
          <a:p>
            <a:r>
              <a:rPr lang="cs-CZ" dirty="0"/>
              <a:t> - Hráči a pozorovatelé by měli být konkrétní a milý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FEBC1-E7B8-C447-23EB-099220AF56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1165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D61AB-0E2D-AD10-CE73-C17062FF2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5F6B717-5C3B-55E4-7457-2029D78B96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5C2CB6-DC52-915E-949A-40FB56EB12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V rámci té metody se definují 3 role</a:t>
            </a:r>
          </a:p>
          <a:p>
            <a:r>
              <a:rPr lang="cs-CZ" dirty="0"/>
              <a:t> - Designéři - získávají feedback, jejich hra se hraje, musí interpretovat feedback aby iterovali nad jejich hrou, - Designéři jsou tady, aby se učili, nesmí napovídat strategie nebo tlačit hráče do toho, aby hru hráli "správně"</a:t>
            </a:r>
          </a:p>
          <a:p>
            <a:r>
              <a:rPr lang="cs-CZ" dirty="0"/>
              <a:t> - Hráči - Dávají feedback, hrají hru</a:t>
            </a:r>
          </a:p>
          <a:p>
            <a:r>
              <a:rPr lang="cs-CZ" dirty="0"/>
              <a:t> - Pozorovatelé - Dávají feedback, Pozorují </a:t>
            </a:r>
            <a:r>
              <a:rPr lang="cs-CZ" dirty="0" err="1"/>
              <a:t>playtest</a:t>
            </a:r>
            <a:endParaRPr lang="cs-CZ" dirty="0"/>
          </a:p>
          <a:p>
            <a:r>
              <a:rPr lang="cs-CZ" dirty="0"/>
              <a:t> - Instruktoři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- Studenti jsou tady, aby pomohli designérům naučit se víc o jejich hře</a:t>
            </a:r>
          </a:p>
          <a:p>
            <a:r>
              <a:rPr lang="cs-CZ" dirty="0"/>
              <a:t> - Hráči a pozorovatelé by měli být konkrétní a milý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BA801-DB99-6A80-4C59-64A6CA23D4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9439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9A4F6D-E733-560A-E602-29F0B8F016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B376A9F-E866-EF7B-6ACA-608107E151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994CA0-DD1D-9993-0D5E-C251A3AA03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V rámci té metody se definují 3 role</a:t>
            </a:r>
          </a:p>
          <a:p>
            <a:r>
              <a:rPr lang="cs-CZ" dirty="0"/>
              <a:t> - Designéři - získávají feedback, jejich hra se hraje, musí interpretovat feedback aby iterovali nad jejich hrou, - Designéři jsou tady, aby se učili, nesmí napovídat strategie nebo tlačit hráče do toho, aby hru hráli "správně"</a:t>
            </a:r>
          </a:p>
          <a:p>
            <a:r>
              <a:rPr lang="cs-CZ" dirty="0"/>
              <a:t> - Hráči - Dávají feedback, hrají hru</a:t>
            </a:r>
          </a:p>
          <a:p>
            <a:r>
              <a:rPr lang="cs-CZ" dirty="0"/>
              <a:t> - Pozorovatelé - Dávají feedback, Pozorují </a:t>
            </a:r>
            <a:r>
              <a:rPr lang="cs-CZ" dirty="0" err="1"/>
              <a:t>playtest</a:t>
            </a:r>
            <a:endParaRPr lang="cs-CZ" dirty="0"/>
          </a:p>
          <a:p>
            <a:r>
              <a:rPr lang="cs-CZ" dirty="0"/>
              <a:t> - Instruktoři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- Studenti jsou tady, aby pomohli designérům naučit se víc o jejich hře</a:t>
            </a:r>
          </a:p>
          <a:p>
            <a:r>
              <a:rPr lang="cs-CZ" dirty="0"/>
              <a:t> - Hráči a pozorovatelé by měli být konkrétní a milý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1E4462-4690-350C-98BD-1995519C51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856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Je to založený na </a:t>
            </a:r>
            <a:r>
              <a:rPr lang="cs-CZ" dirty="0" err="1"/>
              <a:t>paperu</a:t>
            </a:r>
            <a:r>
              <a:rPr lang="cs-CZ" dirty="0"/>
              <a:t>, Jessica Hammer vedla workshop, je to mířený na kurzy herního designu (18–40 lidí), slouží to ke zlepšování feedbacku, je to hodně americký, </a:t>
            </a:r>
            <a:r>
              <a:rPr lang="cs-CZ" dirty="0" err="1"/>
              <a:t>paper</a:t>
            </a:r>
            <a:r>
              <a:rPr lang="cs-CZ" dirty="0"/>
              <a:t> nevyužijete v diplomkách </a:t>
            </a:r>
            <a:r>
              <a:rPr lang="cs-CZ" dirty="0">
                <a:sym typeface="Wingdings" panose="05000000000000000000" pitchFamily="2" charset="2"/>
              </a:rPr>
              <a:t></a:t>
            </a:r>
          </a:p>
          <a:p>
            <a:r>
              <a:rPr lang="cs-CZ" dirty="0">
                <a:sym typeface="Wingdings" panose="05000000000000000000" pitchFamily="2" charset="2"/>
              </a:rPr>
              <a:t>- Budeme v rámci této metody </a:t>
            </a:r>
            <a:r>
              <a:rPr lang="cs-CZ" dirty="0" err="1">
                <a:sym typeface="Wingdings" panose="05000000000000000000" pitchFamily="2" charset="2"/>
              </a:rPr>
              <a:t>playtestovat</a:t>
            </a:r>
            <a:r>
              <a:rPr lang="cs-CZ" dirty="0">
                <a:sym typeface="Wingdings" panose="05000000000000000000" pitchFamily="2" charset="2"/>
              </a:rPr>
              <a:t> jednu hru a zkusíme u toho dát a zpracovat kvalitní feedback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9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7B7786-78A0-1A38-D8D5-D3418A4687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61DD6E-5897-5578-9682-9E76F474E9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AC36E5B-2D6E-8622-4E46-B9F4B6C026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Feedback (od hráčů) je důležitý - kvůli té emergentní složce her - té je těžké porozumět dokud si tu hru někdo nezahraje</a:t>
            </a:r>
          </a:p>
          <a:p>
            <a:endParaRPr lang="cs-CZ" dirty="0"/>
          </a:p>
          <a:p>
            <a:r>
              <a:rPr lang="cs-CZ" dirty="0"/>
              <a:t>- Cíl designérů: Získat, vyhodnotit, zakomponovat feedback</a:t>
            </a:r>
          </a:p>
          <a:p>
            <a:r>
              <a:rPr lang="cs-CZ" dirty="0"/>
              <a:t>- Cíl feedback providerů: poskytování relevantního a kvalitního feedbacku</a:t>
            </a:r>
          </a:p>
          <a:p>
            <a:endParaRPr lang="cs-CZ" dirty="0"/>
          </a:p>
          <a:p>
            <a:r>
              <a:rPr lang="cs-CZ" dirty="0"/>
              <a:t>- Cíl metody: Efektivní dávání a získávání feedbacku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21849-731E-9D51-6F2F-0707AF0558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632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F4C1D4-DE57-FD9C-6353-AECAD91DA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251CE2-C207-FEEE-4C58-8349FA3641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1647D69-2401-9354-F2C3-681A733467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Jaký </a:t>
            </a:r>
            <a:r>
              <a:rPr lang="cs-CZ" dirty="0" err="1"/>
              <a:t>challenge</a:t>
            </a:r>
            <a:r>
              <a:rPr lang="cs-CZ" dirty="0"/>
              <a:t> dávání feedbacku se to snaží řešit:</a:t>
            </a:r>
          </a:p>
          <a:p>
            <a:r>
              <a:rPr lang="cs-CZ" dirty="0"/>
              <a:t> - Verbální feedback je často dominován jedním nebo dvěma hlasy</a:t>
            </a:r>
          </a:p>
          <a:p>
            <a:r>
              <a:rPr lang="cs-CZ" dirty="0"/>
              <a:t> 	- psaný/digitální feedback je časově náročný</a:t>
            </a:r>
          </a:p>
          <a:p>
            <a:r>
              <a:rPr lang="cs-CZ" dirty="0"/>
              <a:t> - Standardně se člověk nenaučí, jak dávat správně feedback</a:t>
            </a:r>
          </a:p>
          <a:p>
            <a:r>
              <a:rPr lang="cs-CZ" dirty="0"/>
              <a:t> - Feedback je důležitý pouze tehdy, když ho člověk umí správně promítnout, zamyslet se nad ním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1E34-0580-4FBD-0969-403DA4C2A8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846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C392D-B614-D415-9C34-9ACD9C609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D676FF-94E2-2616-C05B-8AF6A38885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35A4F03-2CAB-CB09-3693-4C88FFF27D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V rámci té metody se definují 3 role</a:t>
            </a:r>
          </a:p>
          <a:p>
            <a:r>
              <a:rPr lang="cs-CZ" dirty="0"/>
              <a:t> - Designéři - získávají feedback, jejich hra se hraje, musí interpretovat feedback aby iterovali nad jejich hrou, - Designéři jsou tady, aby se učili, nesmí napovídat strategie nebo tlačit hráče do toho, aby hru hráli "správně"</a:t>
            </a:r>
          </a:p>
          <a:p>
            <a:r>
              <a:rPr lang="cs-CZ" dirty="0"/>
              <a:t> - Hráči - Dávají feedback, hrají hru</a:t>
            </a:r>
          </a:p>
          <a:p>
            <a:r>
              <a:rPr lang="cs-CZ" dirty="0"/>
              <a:t> - Pozorovatelé - Dávají feedback, Pozorují </a:t>
            </a:r>
            <a:r>
              <a:rPr lang="cs-CZ" dirty="0" err="1"/>
              <a:t>playtest</a:t>
            </a:r>
            <a:endParaRPr lang="cs-CZ" dirty="0"/>
          </a:p>
          <a:p>
            <a:r>
              <a:rPr lang="cs-CZ" dirty="0"/>
              <a:t> - Instruktoři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- Studenti jsou tady, aby pomohli designérům naučit se víc o jejich hře</a:t>
            </a:r>
          </a:p>
          <a:p>
            <a:r>
              <a:rPr lang="cs-CZ" dirty="0"/>
              <a:t> - Hráči a pozorovatelé by měli být konkrétní a milý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F296DA-2A42-DCFB-F174-B5F0CE1D0F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701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94FCC0-0DE9-1CF3-6463-72D5F1575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8D00B33-43CE-FF09-D6E9-42AA4997E4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3071D48-B982-0529-8AFB-68375177F3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V rámci té metody se definují 3 role</a:t>
            </a:r>
          </a:p>
          <a:p>
            <a:r>
              <a:rPr lang="cs-CZ" dirty="0"/>
              <a:t> - Designéři - získávají feedback, jejich hra se hraje, musí interpretovat feedback aby iterovali nad jejich hrou, - Designéři jsou tady, aby se učili, nesmí napovídat strategie nebo tlačit hráče do toho, aby hru hráli "správně"</a:t>
            </a:r>
          </a:p>
          <a:p>
            <a:r>
              <a:rPr lang="cs-CZ" dirty="0"/>
              <a:t> - Hráči - Dávají feedback, hrají hru</a:t>
            </a:r>
          </a:p>
          <a:p>
            <a:r>
              <a:rPr lang="cs-CZ" dirty="0"/>
              <a:t> - Pozorovatelé - Dávají feedback, Pozorují </a:t>
            </a:r>
            <a:r>
              <a:rPr lang="cs-CZ" dirty="0" err="1"/>
              <a:t>playtest</a:t>
            </a:r>
            <a:endParaRPr lang="cs-CZ" dirty="0"/>
          </a:p>
          <a:p>
            <a:r>
              <a:rPr lang="cs-CZ" dirty="0"/>
              <a:t> - Instruktoři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- Studenti jsou tady, aby pomohli designérům naučit se víc o jejich hře</a:t>
            </a:r>
          </a:p>
          <a:p>
            <a:r>
              <a:rPr lang="cs-CZ" dirty="0"/>
              <a:t> - Hráči a pozorovatelé by měli být konkrétní a milý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2F293-187C-E43A-EC10-FE560C327A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371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E42640-E9F5-6DD8-ECFD-27462F38E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33E0547-2F3A-E367-357C-3E0A02DBBC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BCF47B-0A3F-CC4B-CBA5-A2B1D6E6C3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V rámci té metody se definují 3 role</a:t>
            </a:r>
          </a:p>
          <a:p>
            <a:r>
              <a:rPr lang="cs-CZ" dirty="0"/>
              <a:t> - Designéři - získávají feedback, jejich hra se hraje, musí interpretovat feedback aby iterovali nad jejich hrou, - Designéři jsou tady, aby se učili, nesmí napovídat strategie nebo tlačit hráče do toho, aby hru hráli "správně"</a:t>
            </a:r>
          </a:p>
          <a:p>
            <a:r>
              <a:rPr lang="cs-CZ" dirty="0"/>
              <a:t> - Hráči - Dávají feedback, hrají hru</a:t>
            </a:r>
          </a:p>
          <a:p>
            <a:r>
              <a:rPr lang="cs-CZ" dirty="0"/>
              <a:t> - Pozorovatelé - Dávají feedback, Pozorují </a:t>
            </a:r>
            <a:r>
              <a:rPr lang="cs-CZ" dirty="0" err="1"/>
              <a:t>playtest</a:t>
            </a:r>
            <a:endParaRPr lang="cs-CZ" dirty="0"/>
          </a:p>
          <a:p>
            <a:r>
              <a:rPr lang="cs-CZ" dirty="0"/>
              <a:t> - Instruktoři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- Studenti jsou tady, aby pomohli designérům naučit se víc o jejich hře</a:t>
            </a:r>
          </a:p>
          <a:p>
            <a:r>
              <a:rPr lang="cs-CZ" dirty="0"/>
              <a:t> - Hráči a pozorovatelé by měli být konkrétní a milý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91A9B-5085-DF53-5073-8856EB2782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413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BEE2BF-5EA5-1F7C-73D6-28EDC83BF4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F2B34E-54E8-C591-B04C-E8404DA010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8AD7A9-EF48-E23E-C8CE-EA1E62A40A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V rámci té metody se definují 3 role</a:t>
            </a:r>
          </a:p>
          <a:p>
            <a:r>
              <a:rPr lang="cs-CZ" dirty="0"/>
              <a:t> - Designéři - získávají feedback, jejich hra se hraje, musí interpretovat feedback aby iterovali nad jejich hrou, - Designéři jsou tady, aby se učili, nesmí napovídat strategie nebo tlačit hráče do toho, aby hru hráli "správně"</a:t>
            </a:r>
          </a:p>
          <a:p>
            <a:r>
              <a:rPr lang="cs-CZ" dirty="0"/>
              <a:t> - Hráči - Dávají feedback, hrají hru</a:t>
            </a:r>
          </a:p>
          <a:p>
            <a:r>
              <a:rPr lang="cs-CZ" dirty="0"/>
              <a:t> - Pozorovatelé - Dávají feedback, Pozorují </a:t>
            </a:r>
            <a:r>
              <a:rPr lang="cs-CZ" dirty="0" err="1"/>
              <a:t>playtest</a:t>
            </a:r>
            <a:endParaRPr lang="cs-CZ" dirty="0"/>
          </a:p>
          <a:p>
            <a:r>
              <a:rPr lang="cs-CZ" dirty="0"/>
              <a:t> - Instruktoři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- Studenti jsou tady, aby pomohli designérům naučit se víc o jejich hře</a:t>
            </a:r>
          </a:p>
          <a:p>
            <a:r>
              <a:rPr lang="cs-CZ" dirty="0"/>
              <a:t> - Hráči a pozorovatelé by měli být konkrétní a milý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ED3EA2-7C0C-F517-88A0-3A659D2A5D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023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FB251C-4700-3CBC-6951-3B38633DFD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F04297-1103-FCD6-A53A-AF5BB65B57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0A0787-5AA5-326A-1867-ADB60549B3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V rámci té metody se definují 3 role</a:t>
            </a:r>
          </a:p>
          <a:p>
            <a:r>
              <a:rPr lang="cs-CZ" dirty="0"/>
              <a:t> - Designéři - získávají feedback, jejich hra se hraje, musí interpretovat feedback aby iterovali nad jejich hrou, - Designéři jsou tady, aby se učili, nesmí napovídat strategie nebo tlačit hráče do toho, aby hru hráli "správně"</a:t>
            </a:r>
          </a:p>
          <a:p>
            <a:r>
              <a:rPr lang="cs-CZ" dirty="0"/>
              <a:t> - Hráči - Dávají feedback, hrají hru</a:t>
            </a:r>
          </a:p>
          <a:p>
            <a:r>
              <a:rPr lang="cs-CZ" dirty="0"/>
              <a:t> - Pozorovatelé - Dávají feedback, Pozorují </a:t>
            </a:r>
            <a:r>
              <a:rPr lang="cs-CZ" dirty="0" err="1"/>
              <a:t>playtest</a:t>
            </a:r>
            <a:endParaRPr lang="cs-CZ" dirty="0"/>
          </a:p>
          <a:p>
            <a:r>
              <a:rPr lang="cs-CZ" dirty="0"/>
              <a:t> - Instruktoři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- Studenti jsou tady, aby pomohli designérům naučit se víc o jejich hře</a:t>
            </a:r>
          </a:p>
          <a:p>
            <a:r>
              <a:rPr lang="cs-CZ" dirty="0"/>
              <a:t> - Hráči a pozorovatelé by měli být konkrétní a milý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6A3502-7814-5DE1-D1EC-4F44BA590D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2EA1B-BBA7-448E-B115-B530CB04075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922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3863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54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067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18020" y="662937"/>
            <a:ext cx="4624442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88CE9D0-E6DB-A38D-ED84-A53D0493E6D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267450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657500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43C4A872-A473-BFD2-150E-387250C2B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5C8D53B-A579-BCFA-58E8-C386DABC92CD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3A34CAC-4A03-ADDB-E97F-8675E68FC0B3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C733506-2F0D-8F31-52D1-5244F04A706B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9356E3D-E14C-9C43-7CE4-A7156B1E10DB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itle 19">
            <a:extLst>
              <a:ext uri="{FF2B5EF4-FFF2-40B4-BE49-F238E27FC236}">
                <a16:creationId xmlns:a16="http://schemas.microsoft.com/office/drawing/2014/main" id="{85C652DA-55F6-9691-4254-344E0A4E9A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83924"/>
            <a:ext cx="11090275" cy="168405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4DB7AC4F-2818-7F0D-AC6A-736D5F2C739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0863" y="2419350"/>
            <a:ext cx="11090274" cy="39131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C61DF04-D7CB-2B19-8BB9-3E90A6619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0824" y="1514007"/>
            <a:ext cx="734257" cy="760506"/>
            <a:chOff x="5243759" y="1363788"/>
            <a:chExt cx="734257" cy="760506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DE1CC00-F893-E215-8086-65B6605C5F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EBF50D9-F9B8-ADB3-8B4A-AF19564EE6E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80BE1060-7183-58F8-EEBF-64135EE82BC5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E597A3BE-0D13-9033-E3FD-78202DB79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0168304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8867D9A-3F3B-94C3-244B-0006226AE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flipH="1">
            <a:off x="9063019" y="3199533"/>
            <a:ext cx="3597052" cy="2615018"/>
            <a:chOff x="4541453" y="3199533"/>
            <a:chExt cx="3597052" cy="2615018"/>
          </a:xfrm>
        </p:grpSpPr>
        <p:sp>
          <p:nvSpPr>
            <p:cNvPr id="13" name="Freeform: Shape 38">
              <a:extLst>
                <a:ext uri="{FF2B5EF4-FFF2-40B4-BE49-F238E27FC236}">
                  <a16:creationId xmlns:a16="http://schemas.microsoft.com/office/drawing/2014/main" id="{955FC3D1-6227-A188-CCDB-11D573FD807A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602175" y="3958416"/>
              <a:ext cx="3536330" cy="1853969"/>
            </a:xfrm>
            <a:custGeom>
              <a:avLst/>
              <a:gdLst>
                <a:gd name="connsiteX0" fmla="*/ 3536330 w 3536330"/>
                <a:gd name="connsiteY0" fmla="*/ 1853969 h 1853969"/>
                <a:gd name="connsiteX1" fmla="*/ 1682362 w 3536330"/>
                <a:gd name="connsiteY1" fmla="*/ 0 h 1853969"/>
                <a:gd name="connsiteX2" fmla="*/ 52157 w 3536330"/>
                <a:gd name="connsiteY2" fmla="*/ 970257 h 1853969"/>
                <a:gd name="connsiteX3" fmla="*/ 0 w 3536330"/>
                <a:gd name="connsiteY3" fmla="*/ 1078528 h 1853969"/>
                <a:gd name="connsiteX4" fmla="*/ 757215 w 3536330"/>
                <a:gd name="connsiteY4" fmla="*/ 1835743 h 1853969"/>
                <a:gd name="connsiteX5" fmla="*/ 774211 w 3536330"/>
                <a:gd name="connsiteY5" fmla="*/ 1667149 h 1853969"/>
                <a:gd name="connsiteX6" fmla="*/ 1682362 w 3536330"/>
                <a:gd name="connsiteY6" fmla="*/ 926985 h 1853969"/>
                <a:gd name="connsiteX7" fmla="*/ 2609345 w 3536330"/>
                <a:gd name="connsiteY7" fmla="*/ 1853969 h 1853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36330" h="1853969">
                  <a:moveTo>
                    <a:pt x="3536330" y="1853969"/>
                  </a:moveTo>
                  <a:cubicBezTo>
                    <a:pt x="3536330" y="830051"/>
                    <a:pt x="2706280" y="0"/>
                    <a:pt x="1682362" y="0"/>
                  </a:cubicBezTo>
                  <a:cubicBezTo>
                    <a:pt x="978418" y="0"/>
                    <a:pt x="366107" y="392328"/>
                    <a:pt x="52157" y="970257"/>
                  </a:cubicBezTo>
                  <a:lnTo>
                    <a:pt x="0" y="1078528"/>
                  </a:lnTo>
                  <a:lnTo>
                    <a:pt x="757215" y="1835743"/>
                  </a:lnTo>
                  <a:lnTo>
                    <a:pt x="774211" y="1667149"/>
                  </a:lnTo>
                  <a:cubicBezTo>
                    <a:pt x="860649" y="1244739"/>
                    <a:pt x="1234397" y="926985"/>
                    <a:pt x="1682362" y="926985"/>
                  </a:cubicBezTo>
                  <a:cubicBezTo>
                    <a:pt x="2194320" y="926985"/>
                    <a:pt x="2609345" y="1342010"/>
                    <a:pt x="2609345" y="1853969"/>
                  </a:cubicBezTo>
                  <a:close/>
                </a:path>
              </a:pathLst>
            </a:custGeom>
            <a:gradFill flip="none" rotWithShape="1">
              <a:gsLst>
                <a:gs pos="97000">
                  <a:schemeClr val="bg2"/>
                </a:gs>
                <a:gs pos="31000">
                  <a:schemeClr val="bg2">
                    <a:lumMod val="90000"/>
                    <a:lumOff val="10000"/>
                  </a:schemeClr>
                </a:gs>
              </a:gsLst>
              <a:lin ang="15000000" scaled="0"/>
              <a:tileRect/>
            </a:gradFill>
            <a:ln>
              <a:noFill/>
            </a:ln>
            <a:effectLst>
              <a:innerShdw blurRad="355600" dist="101600" dir="16200000">
                <a:schemeClr val="accent1">
                  <a:lumMod val="60000"/>
                  <a:lumOff val="40000"/>
                  <a:alpha val="8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E6BE70E-C41E-449D-A48C-4EB6BB7DC20D}"/>
                </a:ext>
              </a:extLst>
            </p:cNvPr>
            <p:cNvGrpSpPr/>
            <p:nvPr/>
          </p:nvGrpSpPr>
          <p:grpSpPr>
            <a:xfrm>
              <a:off x="4541453" y="3199533"/>
              <a:ext cx="3478701" cy="2615018"/>
              <a:chOff x="-481151" y="3199533"/>
              <a:chExt cx="3478701" cy="2615018"/>
            </a:xfrm>
          </p:grpSpPr>
          <p:sp>
            <p:nvSpPr>
              <p:cNvPr id="15" name="Freeform: Shape 32">
                <a:extLst>
                  <a:ext uri="{FF2B5EF4-FFF2-40B4-BE49-F238E27FC236}">
                    <a16:creationId xmlns:a16="http://schemas.microsoft.com/office/drawing/2014/main" id="{B7C0B12B-49BE-7855-18FB-8583C8DD9617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 rot="18900000" flipV="1">
                <a:off x="-481151" y="3649708"/>
                <a:ext cx="3478701" cy="2164843"/>
              </a:xfrm>
              <a:custGeom>
                <a:avLst/>
                <a:gdLst>
                  <a:gd name="connsiteX0" fmla="*/ 3478701 w 3478701"/>
                  <a:gd name="connsiteY0" fmla="*/ 2164843 h 2164843"/>
                  <a:gd name="connsiteX1" fmla="*/ 1624733 w 3478701"/>
                  <a:gd name="connsiteY1" fmla="*/ 0 h 2164843"/>
                  <a:gd name="connsiteX2" fmla="*/ 87393 w 3478701"/>
                  <a:gd name="connsiteY2" fmla="*/ 954459 h 2164843"/>
                  <a:gd name="connsiteX3" fmla="*/ 0 w 3478701"/>
                  <a:gd name="connsiteY3" fmla="*/ 1122434 h 2164843"/>
                  <a:gd name="connsiteX4" fmla="*/ 736015 w 3478701"/>
                  <a:gd name="connsiteY4" fmla="*/ 1858449 h 2164843"/>
                  <a:gd name="connsiteX5" fmla="*/ 739424 w 3478701"/>
                  <a:gd name="connsiteY5" fmla="*/ 1842964 h 2164843"/>
                  <a:gd name="connsiteX6" fmla="*/ 1624733 w 3478701"/>
                  <a:gd name="connsiteY6" fmla="*/ 1082422 h 2164843"/>
                  <a:gd name="connsiteX7" fmla="*/ 2551716 w 3478701"/>
                  <a:gd name="connsiteY7" fmla="*/ 2164843 h 2164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78701" h="2164843">
                    <a:moveTo>
                      <a:pt x="3478701" y="2164843"/>
                    </a:moveTo>
                    <a:cubicBezTo>
                      <a:pt x="3478701" y="969234"/>
                      <a:pt x="2648651" y="0"/>
                      <a:pt x="1624733" y="0"/>
                    </a:cubicBezTo>
                    <a:cubicBezTo>
                      <a:pt x="984784" y="0"/>
                      <a:pt x="420564" y="378607"/>
                      <a:pt x="87393" y="954459"/>
                    </a:cubicBezTo>
                    <a:lnTo>
                      <a:pt x="0" y="1122434"/>
                    </a:lnTo>
                    <a:lnTo>
                      <a:pt x="736015" y="1858449"/>
                    </a:lnTo>
                    <a:lnTo>
                      <a:pt x="739424" y="1842964"/>
                    </a:lnTo>
                    <a:cubicBezTo>
                      <a:pt x="856791" y="1402344"/>
                      <a:pt x="1208766" y="1082422"/>
                      <a:pt x="1624733" y="1082422"/>
                    </a:cubicBezTo>
                    <a:cubicBezTo>
                      <a:pt x="2136692" y="1082422"/>
                      <a:pt x="2551716" y="1567038"/>
                      <a:pt x="2551716" y="2164843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  <a:lumOff val="50000"/>
                  <a:alpha val="40000"/>
                </a:schemeClr>
              </a:solidFill>
              <a:ln>
                <a:noFill/>
              </a:ln>
              <a:effectLst>
                <a:softEdge rad="381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67C78A37-D378-70D3-D6E3-AB9400EB583E}"/>
                  </a:ext>
                </a:extLst>
              </p:cNvPr>
              <p:cNvSpPr/>
              <p:nvPr userDrawn="1"/>
            </p:nvSpPr>
            <p:spPr>
              <a:xfrm rot="13500000" flipV="1">
                <a:off x="1512277" y="2840042"/>
                <a:ext cx="214196" cy="933178"/>
              </a:xfrm>
              <a:prstGeom prst="ellipse">
                <a:avLst/>
              </a:prstGeom>
              <a:solidFill>
                <a:schemeClr val="bg2">
                  <a:lumMod val="90000"/>
                  <a:lumOff val="10000"/>
                </a:schemeClr>
              </a:solidFill>
              <a:ln>
                <a:noFill/>
              </a:ln>
              <a:effectLst>
                <a:innerShdw blurRad="1270000" dist="2540000">
                  <a:schemeClr val="accent1">
                    <a:lumMod val="60000"/>
                    <a:lumOff val="40000"/>
                    <a:alpha val="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2491172-466F-19CC-B639-A1C3CAB1D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690545" y="4100655"/>
            <a:ext cx="1335600" cy="1262947"/>
            <a:chOff x="10145015" y="2343978"/>
            <a:chExt cx="1335600" cy="1262947"/>
          </a:xfrm>
        </p:grpSpPr>
        <p:sp>
          <p:nvSpPr>
            <p:cNvPr id="18" name="Freeform: Shape 25">
              <a:extLst>
                <a:ext uri="{FF2B5EF4-FFF2-40B4-BE49-F238E27FC236}">
                  <a16:creationId xmlns:a16="http://schemas.microsoft.com/office/drawing/2014/main" id="{45EC885D-265C-397B-5DAF-57A66CDA30B5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601DB21-D937-2F89-DC26-063DFC7800C8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61117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076C4EAC-BBDE-1963-BD72-3BD2A47DC5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863" y="4045464"/>
            <a:ext cx="11115355" cy="2286000"/>
          </a:xfrm>
        </p:spPr>
        <p:txBody>
          <a:bodyPr anchor="ctr">
            <a:no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592AF4F-2F83-7005-B3AC-6FCC7FB1914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4594"/>
            <a:ext cx="12192000" cy="3771878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7BF9F63-86BE-5515-AD3C-59481B3FF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289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subtitl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863" y="196900"/>
            <a:ext cx="4159160" cy="3155900"/>
          </a:xfrm>
        </p:spPr>
        <p:txBody>
          <a:bodyPr lIns="91440" anchor="b">
            <a:no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7271" y="3505200"/>
            <a:ext cx="4159160" cy="2352356"/>
          </a:xfrm>
        </p:spPr>
        <p:txBody>
          <a:bodyPr lIns="91440" rIns="9144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0ABD6E1-FE78-D78B-E80C-09490F5D8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2BB1BCD-5C1C-ED05-D6B4-F92367209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700A5CAB-28E9-FB7A-E72E-39F3ADE58C6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BA2D9BC-CA87-28FA-7A02-455E740EAC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734E5ADF-EEF0-2501-9D7B-8FC1A49F60A7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8" name="Picture Placeholder 14">
            <a:extLst>
              <a:ext uri="{FF2B5EF4-FFF2-40B4-BE49-F238E27FC236}">
                <a16:creationId xmlns:a16="http://schemas.microsoft.com/office/drawing/2014/main" id="{780F3839-9B1B-2346-C1F4-E876E6AE32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8049" y="78871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034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87E98C0-6053-9701-92D0-4EF9ADBC5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flipH="1" flipV="1">
            <a:off x="9063019" y="746716"/>
            <a:ext cx="3597052" cy="2615018"/>
            <a:chOff x="4541453" y="3199533"/>
            <a:chExt cx="3597052" cy="2615018"/>
          </a:xfrm>
        </p:grpSpPr>
        <p:sp>
          <p:nvSpPr>
            <p:cNvPr id="8" name="Freeform: Shape 38">
              <a:extLst>
                <a:ext uri="{FF2B5EF4-FFF2-40B4-BE49-F238E27FC236}">
                  <a16:creationId xmlns:a16="http://schemas.microsoft.com/office/drawing/2014/main" id="{C32B1A1D-760B-9D3D-A869-E50FC962A629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602175" y="3958416"/>
              <a:ext cx="3536330" cy="1853969"/>
            </a:xfrm>
            <a:custGeom>
              <a:avLst/>
              <a:gdLst>
                <a:gd name="connsiteX0" fmla="*/ 3536330 w 3536330"/>
                <a:gd name="connsiteY0" fmla="*/ 1853969 h 1853969"/>
                <a:gd name="connsiteX1" fmla="*/ 1682362 w 3536330"/>
                <a:gd name="connsiteY1" fmla="*/ 0 h 1853969"/>
                <a:gd name="connsiteX2" fmla="*/ 52157 w 3536330"/>
                <a:gd name="connsiteY2" fmla="*/ 970257 h 1853969"/>
                <a:gd name="connsiteX3" fmla="*/ 0 w 3536330"/>
                <a:gd name="connsiteY3" fmla="*/ 1078528 h 1853969"/>
                <a:gd name="connsiteX4" fmla="*/ 757215 w 3536330"/>
                <a:gd name="connsiteY4" fmla="*/ 1835743 h 1853969"/>
                <a:gd name="connsiteX5" fmla="*/ 774211 w 3536330"/>
                <a:gd name="connsiteY5" fmla="*/ 1667149 h 1853969"/>
                <a:gd name="connsiteX6" fmla="*/ 1682362 w 3536330"/>
                <a:gd name="connsiteY6" fmla="*/ 926985 h 1853969"/>
                <a:gd name="connsiteX7" fmla="*/ 2609345 w 3536330"/>
                <a:gd name="connsiteY7" fmla="*/ 1853969 h 1853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36330" h="1853969">
                  <a:moveTo>
                    <a:pt x="3536330" y="1853969"/>
                  </a:moveTo>
                  <a:cubicBezTo>
                    <a:pt x="3536330" y="830051"/>
                    <a:pt x="2706280" y="0"/>
                    <a:pt x="1682362" y="0"/>
                  </a:cubicBezTo>
                  <a:cubicBezTo>
                    <a:pt x="978418" y="0"/>
                    <a:pt x="366107" y="392328"/>
                    <a:pt x="52157" y="970257"/>
                  </a:cubicBezTo>
                  <a:lnTo>
                    <a:pt x="0" y="1078528"/>
                  </a:lnTo>
                  <a:lnTo>
                    <a:pt x="757215" y="1835743"/>
                  </a:lnTo>
                  <a:lnTo>
                    <a:pt x="774211" y="1667149"/>
                  </a:lnTo>
                  <a:cubicBezTo>
                    <a:pt x="860649" y="1244739"/>
                    <a:pt x="1234397" y="926985"/>
                    <a:pt x="1682362" y="926985"/>
                  </a:cubicBezTo>
                  <a:cubicBezTo>
                    <a:pt x="2194320" y="926985"/>
                    <a:pt x="2609345" y="1342010"/>
                    <a:pt x="2609345" y="1853969"/>
                  </a:cubicBezTo>
                  <a:close/>
                </a:path>
              </a:pathLst>
            </a:custGeom>
            <a:gradFill flip="none" rotWithShape="1">
              <a:gsLst>
                <a:gs pos="97000">
                  <a:schemeClr val="bg2"/>
                </a:gs>
                <a:gs pos="31000">
                  <a:schemeClr val="bg2">
                    <a:lumMod val="90000"/>
                    <a:lumOff val="10000"/>
                  </a:schemeClr>
                </a:gs>
              </a:gsLst>
              <a:lin ang="15000000" scaled="0"/>
              <a:tileRect/>
            </a:gradFill>
            <a:ln>
              <a:noFill/>
            </a:ln>
            <a:effectLst>
              <a:innerShdw blurRad="355600" dist="101600" dir="16200000">
                <a:schemeClr val="accent1">
                  <a:lumMod val="60000"/>
                  <a:lumOff val="40000"/>
                  <a:alpha val="8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02EF78B-5BDF-8632-B9B1-087DB042EEC7}"/>
                </a:ext>
              </a:extLst>
            </p:cNvPr>
            <p:cNvGrpSpPr/>
            <p:nvPr/>
          </p:nvGrpSpPr>
          <p:grpSpPr>
            <a:xfrm>
              <a:off x="4541453" y="3199533"/>
              <a:ext cx="3478701" cy="2615018"/>
              <a:chOff x="-481151" y="3199533"/>
              <a:chExt cx="3478701" cy="2615018"/>
            </a:xfrm>
          </p:grpSpPr>
          <p:sp>
            <p:nvSpPr>
              <p:cNvPr id="10" name="Freeform: Shape 32">
                <a:extLst>
                  <a:ext uri="{FF2B5EF4-FFF2-40B4-BE49-F238E27FC236}">
                    <a16:creationId xmlns:a16="http://schemas.microsoft.com/office/drawing/2014/main" id="{5C54B3E8-515B-0865-9321-DB3793A62240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 rot="18900000" flipV="1">
                <a:off x="-481151" y="3649708"/>
                <a:ext cx="3478701" cy="2164843"/>
              </a:xfrm>
              <a:custGeom>
                <a:avLst/>
                <a:gdLst>
                  <a:gd name="connsiteX0" fmla="*/ 3478701 w 3478701"/>
                  <a:gd name="connsiteY0" fmla="*/ 2164843 h 2164843"/>
                  <a:gd name="connsiteX1" fmla="*/ 1624733 w 3478701"/>
                  <a:gd name="connsiteY1" fmla="*/ 0 h 2164843"/>
                  <a:gd name="connsiteX2" fmla="*/ 87393 w 3478701"/>
                  <a:gd name="connsiteY2" fmla="*/ 954459 h 2164843"/>
                  <a:gd name="connsiteX3" fmla="*/ 0 w 3478701"/>
                  <a:gd name="connsiteY3" fmla="*/ 1122434 h 2164843"/>
                  <a:gd name="connsiteX4" fmla="*/ 736015 w 3478701"/>
                  <a:gd name="connsiteY4" fmla="*/ 1858449 h 2164843"/>
                  <a:gd name="connsiteX5" fmla="*/ 739424 w 3478701"/>
                  <a:gd name="connsiteY5" fmla="*/ 1842964 h 2164843"/>
                  <a:gd name="connsiteX6" fmla="*/ 1624733 w 3478701"/>
                  <a:gd name="connsiteY6" fmla="*/ 1082422 h 2164843"/>
                  <a:gd name="connsiteX7" fmla="*/ 2551716 w 3478701"/>
                  <a:gd name="connsiteY7" fmla="*/ 2164843 h 2164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78701" h="2164843">
                    <a:moveTo>
                      <a:pt x="3478701" y="2164843"/>
                    </a:moveTo>
                    <a:cubicBezTo>
                      <a:pt x="3478701" y="969234"/>
                      <a:pt x="2648651" y="0"/>
                      <a:pt x="1624733" y="0"/>
                    </a:cubicBezTo>
                    <a:cubicBezTo>
                      <a:pt x="984784" y="0"/>
                      <a:pt x="420564" y="378607"/>
                      <a:pt x="87393" y="954459"/>
                    </a:cubicBezTo>
                    <a:lnTo>
                      <a:pt x="0" y="1122434"/>
                    </a:lnTo>
                    <a:lnTo>
                      <a:pt x="736015" y="1858449"/>
                    </a:lnTo>
                    <a:lnTo>
                      <a:pt x="739424" y="1842964"/>
                    </a:lnTo>
                    <a:cubicBezTo>
                      <a:pt x="856791" y="1402344"/>
                      <a:pt x="1208766" y="1082422"/>
                      <a:pt x="1624733" y="1082422"/>
                    </a:cubicBezTo>
                    <a:cubicBezTo>
                      <a:pt x="2136692" y="1082422"/>
                      <a:pt x="2551716" y="1567038"/>
                      <a:pt x="2551716" y="2164843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  <a:lumOff val="50000"/>
                  <a:alpha val="40000"/>
                </a:schemeClr>
              </a:solidFill>
              <a:ln>
                <a:noFill/>
              </a:ln>
              <a:effectLst>
                <a:softEdge rad="381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6E92718-2CCD-B15D-8DE5-46285BEA256B}"/>
                  </a:ext>
                </a:extLst>
              </p:cNvPr>
              <p:cNvSpPr/>
              <p:nvPr userDrawn="1"/>
            </p:nvSpPr>
            <p:spPr>
              <a:xfrm rot="13500000" flipV="1">
                <a:off x="1512277" y="2840042"/>
                <a:ext cx="214196" cy="933178"/>
              </a:xfrm>
              <a:prstGeom prst="ellipse">
                <a:avLst/>
              </a:prstGeom>
              <a:solidFill>
                <a:schemeClr val="bg2">
                  <a:lumMod val="90000"/>
                  <a:lumOff val="10000"/>
                </a:schemeClr>
              </a:solidFill>
              <a:ln>
                <a:noFill/>
              </a:ln>
              <a:effectLst>
                <a:innerShdw blurRad="1270000" dist="2540000">
                  <a:schemeClr val="accent1">
                    <a:lumMod val="60000"/>
                    <a:lumOff val="40000"/>
                    <a:alpha val="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EA0B78B-84F0-8B85-40E8-678689DC13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23112" y="5088958"/>
            <a:ext cx="1335600" cy="1262947"/>
            <a:chOff x="10145015" y="2343978"/>
            <a:chExt cx="1335600" cy="1262947"/>
          </a:xfrm>
        </p:grpSpPr>
        <p:sp>
          <p:nvSpPr>
            <p:cNvPr id="20" name="Freeform: Shape 25">
              <a:extLst>
                <a:ext uri="{FF2B5EF4-FFF2-40B4-BE49-F238E27FC236}">
                  <a16:creationId xmlns:a16="http://schemas.microsoft.com/office/drawing/2014/main" id="{2E5D7C6F-BF77-9B7D-5B12-7AF3ED280B43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A599EE6-2673-0AD8-EAE0-45C79326015E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2" y="498474"/>
            <a:ext cx="7960421" cy="145021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4000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1343" y="2103039"/>
            <a:ext cx="7929940" cy="397962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75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96D26C0-4AFC-33CC-99BE-317E9A84435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76680"/>
            <a:ext cx="9144000" cy="2286000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99840"/>
            <a:ext cx="9144000" cy="22860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703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508635"/>
            <a:ext cx="11090274" cy="1332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50862" y="2097175"/>
            <a:ext cx="5435600" cy="399565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228600">
              <a:spcBef>
                <a:spcPts val="1000"/>
              </a:spcBef>
              <a:defRPr sz="1800">
                <a:solidFill>
                  <a:schemeClr val="tx1"/>
                </a:solidFill>
              </a:defRPr>
            </a:lvl2pPr>
            <a:lvl3pPr marL="411480" indent="-228600">
              <a:spcBef>
                <a:spcPts val="1000"/>
              </a:spcBef>
              <a:defRPr sz="1800">
                <a:solidFill>
                  <a:schemeClr val="tx1"/>
                </a:solidFill>
              </a:defRPr>
            </a:lvl3pPr>
            <a:lvl4pPr marL="594360">
              <a:spcBef>
                <a:spcPts val="1000"/>
              </a:spcBef>
              <a:defRPr sz="1800">
                <a:solidFill>
                  <a:schemeClr val="tx1"/>
                </a:solidFill>
              </a:defRPr>
            </a:lvl4pPr>
            <a:lvl5pPr marL="777240">
              <a:spcBef>
                <a:spcPts val="1000"/>
              </a:spcBef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B65629D-0977-C0EA-5E0B-C4822F43DAE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05540" y="2097175"/>
            <a:ext cx="5435600" cy="399565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228600">
              <a:spcBef>
                <a:spcPts val="1000"/>
              </a:spcBef>
              <a:defRPr sz="1800">
                <a:solidFill>
                  <a:schemeClr val="tx1"/>
                </a:solidFill>
              </a:defRPr>
            </a:lvl2pPr>
            <a:lvl3pPr marL="411480" indent="-228600">
              <a:spcBef>
                <a:spcPts val="1000"/>
              </a:spcBef>
              <a:defRPr sz="1800">
                <a:solidFill>
                  <a:schemeClr val="tx1"/>
                </a:solidFill>
              </a:defRPr>
            </a:lvl3pPr>
            <a:lvl4pPr marL="594360">
              <a:spcBef>
                <a:spcPts val="1000"/>
              </a:spcBef>
              <a:defRPr sz="1800">
                <a:solidFill>
                  <a:schemeClr val="tx1"/>
                </a:solidFill>
              </a:defRPr>
            </a:lvl4pPr>
            <a:lvl5pPr marL="777240">
              <a:spcBef>
                <a:spcPts val="1000"/>
              </a:spcBef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2822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+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0974" y="196900"/>
            <a:ext cx="4899628" cy="2331490"/>
          </a:xfrm>
        </p:spPr>
        <p:txBody>
          <a:bodyPr anchor="b" anchorCtr="0">
            <a:noAutofit/>
          </a:bodyPr>
          <a:lstStyle>
            <a:lvl1pPr algn="r"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83162" y="2827209"/>
            <a:ext cx="4917440" cy="344214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algn="r">
              <a:defRPr sz="1200">
                <a:solidFill>
                  <a:schemeClr val="tx1"/>
                </a:solidFill>
              </a:defRPr>
            </a:lvl2pPr>
            <a:lvl3pPr algn="r">
              <a:defRPr sz="1200">
                <a:solidFill>
                  <a:schemeClr val="tx1"/>
                </a:solidFill>
              </a:defRPr>
            </a:lvl3pPr>
            <a:lvl4pPr algn="r">
              <a:defRPr sz="1200">
                <a:solidFill>
                  <a:schemeClr val="tx1"/>
                </a:solidFill>
              </a:defRPr>
            </a:lvl4pPr>
            <a:lvl5pPr algn="r"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C013AD6-0EF3-2B25-DDBD-2DF706123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88" y="0"/>
            <a:ext cx="6095998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904CD02-7C7D-28DD-85A8-2FD92C29D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803321" y="682622"/>
            <a:ext cx="734257" cy="760506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FB7341D0-DC30-9661-B3E0-91DE7C37946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92A118B5-9F91-EA1B-3F95-6BFA5095544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208891A5-91FA-D924-CB46-E74B50635001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BE5F7483-2261-D4C4-30E3-2D379D8CA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89378" y="523262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16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3522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+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550801"/>
            <a:ext cx="11090275" cy="1237360"/>
          </a:xfrm>
        </p:spPr>
        <p:txBody>
          <a:bodyPr anchor="t" anchorCtr="0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53720" y="1917065"/>
            <a:ext cx="2921000" cy="429768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423FEB60-8FB5-7F10-EDD7-8AB4B3139EF6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4048759" y="1917065"/>
            <a:ext cx="7591799" cy="429768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insert table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574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88315"/>
            <a:ext cx="11090274" cy="1332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FC6ED4-22DD-0C3B-D15A-218307AB6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79261" y="2030035"/>
            <a:ext cx="1335600" cy="1262947"/>
            <a:chOff x="10145015" y="2343978"/>
            <a:chExt cx="1335600" cy="1262947"/>
          </a:xfrm>
        </p:grpSpPr>
        <p:sp>
          <p:nvSpPr>
            <p:cNvPr id="12" name="Freeform: Shape 25">
              <a:extLst>
                <a:ext uri="{FF2B5EF4-FFF2-40B4-BE49-F238E27FC236}">
                  <a16:creationId xmlns:a16="http://schemas.microsoft.com/office/drawing/2014/main" id="{E4CD0F67-4BE8-1120-FCAE-806F9E18DD58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9B74B85-E3CB-E24E-54C6-AB161411D93A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5" name="Freeform: Shape 21">
            <a:extLst>
              <a:ext uri="{FF2B5EF4-FFF2-40B4-BE49-F238E27FC236}">
                <a16:creationId xmlns:a16="http://schemas.microsoft.com/office/drawing/2014/main" id="{5781DEED-6608-D622-CA5E-C91FD8645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295775" y="0"/>
            <a:ext cx="360000" cy="274638"/>
          </a:xfrm>
          <a:custGeom>
            <a:avLst/>
            <a:gdLst>
              <a:gd name="connsiteX0" fmla="*/ 30714 w 360000"/>
              <a:gd name="connsiteY0" fmla="*/ 0 h 274638"/>
              <a:gd name="connsiteX1" fmla="*/ 329286 w 360000"/>
              <a:gd name="connsiteY1" fmla="*/ 0 h 274638"/>
              <a:gd name="connsiteX2" fmla="*/ 345855 w 360000"/>
              <a:gd name="connsiteY2" fmla="*/ 24574 h 274638"/>
              <a:gd name="connsiteX3" fmla="*/ 360000 w 360000"/>
              <a:gd name="connsiteY3" fmla="*/ 94638 h 274638"/>
              <a:gd name="connsiteX4" fmla="*/ 180000 w 360000"/>
              <a:gd name="connsiteY4" fmla="*/ 274638 h 274638"/>
              <a:gd name="connsiteX5" fmla="*/ 0 w 360000"/>
              <a:gd name="connsiteY5" fmla="*/ 94638 h 274638"/>
              <a:gd name="connsiteX6" fmla="*/ 14145 w 360000"/>
              <a:gd name="connsiteY6" fmla="*/ 24574 h 27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0000" h="274638">
                <a:moveTo>
                  <a:pt x="30714" y="0"/>
                </a:moveTo>
                <a:lnTo>
                  <a:pt x="329286" y="0"/>
                </a:lnTo>
                <a:lnTo>
                  <a:pt x="345855" y="24574"/>
                </a:lnTo>
                <a:cubicBezTo>
                  <a:pt x="354963" y="46109"/>
                  <a:pt x="360000" y="69785"/>
                  <a:pt x="360000" y="94638"/>
                </a:cubicBezTo>
                <a:cubicBezTo>
                  <a:pt x="360000" y="194049"/>
                  <a:pt x="279411" y="274638"/>
                  <a:pt x="180000" y="274638"/>
                </a:cubicBezTo>
                <a:cubicBezTo>
                  <a:pt x="80589" y="274638"/>
                  <a:pt x="0" y="194049"/>
                  <a:pt x="0" y="94638"/>
                </a:cubicBezTo>
                <a:cubicBezTo>
                  <a:pt x="0" y="69785"/>
                  <a:pt x="5037" y="46109"/>
                  <a:pt x="14145" y="24574"/>
                </a:cubicBezTo>
                <a:close/>
              </a:path>
            </a:pathLst>
          </a:cu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50862" y="1965095"/>
            <a:ext cx="5435600" cy="399565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4B946DE-F802-2F36-2789-09D7F860408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301305" y="1965095"/>
            <a:ext cx="5339397" cy="399565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1549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560961"/>
            <a:ext cx="11090275" cy="1186560"/>
          </a:xfrm>
        </p:spPr>
        <p:txBody>
          <a:bodyPr anchor="t" anchorCtr="0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28186-3489-427F-79D0-B7844402362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50861" y="1917064"/>
            <a:ext cx="11090275" cy="429767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02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E57989ED-9663-5033-AA83-267069FC5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536" y="549274"/>
            <a:ext cx="5179330" cy="2841829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5400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537" y="3646704"/>
            <a:ext cx="5179330" cy="270616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spcBef>
                <a:spcPts val="1000"/>
              </a:spcBef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spcBef>
                <a:spcPts val="1000"/>
              </a:spcBef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spcBef>
                <a:spcPts val="1000"/>
              </a:spcBef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spcBef>
                <a:spcPts val="1000"/>
              </a:spcBef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5392876F-0BBD-F80A-DE7F-8831AD3BF35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926138" y="549275"/>
            <a:ext cx="5654675" cy="578802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4E08E8E-10CB-55BC-8AFF-E64C800B9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id="{B439260B-AC6B-1C83-1A63-058A7E7EFCC9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ADD32DC-9BAF-DA32-4E29-A6D403E04377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77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6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189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50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8583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0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2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08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771D20D-5EFA-47C1-94A5-C48D18488026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17C43E2E-E468-4EFB-BEBC-5F070971B7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207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  <p:sldLayoutId id="2147483707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A7E4E-B45E-7819-826A-84EDD42742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Metoda EOTA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C2A261D-96A5-7BBC-BCCC-1DC1464594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Metoda pro zlepšování feedbacku při </a:t>
            </a:r>
            <a:r>
              <a:rPr lang="cs-CZ" dirty="0" err="1"/>
              <a:t>playtestingu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59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30AA74-E4CA-E79F-F1B5-23DB62D81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9644E-7C9C-6C8D-DCC2-149AF5BB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EOTA - </a:t>
            </a:r>
            <a:r>
              <a:rPr lang="cs-CZ" dirty="0" err="1"/>
              <a:t>Experiences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58A3FF-2155-2BB0-BFF0-AE971E177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Mluví pouze hráči</a:t>
            </a:r>
          </a:p>
          <a:p>
            <a:pPr>
              <a:lnSpc>
                <a:spcPct val="150000"/>
              </a:lnSpc>
            </a:pPr>
            <a:r>
              <a:rPr lang="cs-CZ" dirty="0"/>
              <a:t>Popisují jejich strategie, chování, zážitky</a:t>
            </a:r>
          </a:p>
          <a:p>
            <a:pPr>
              <a:lnSpc>
                <a:spcPct val="150000"/>
              </a:lnSpc>
            </a:pPr>
            <a:r>
              <a:rPr lang="cs-CZ" dirty="0"/>
              <a:t>Mohou vysvětlit proč ve hře učinili určitá rozhodnutí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FF0000"/>
                </a:solidFill>
              </a:rPr>
              <a:t>Nesmí mluvit či teoretizovat o chování ostatních hráčů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FF0000"/>
                </a:solidFill>
              </a:rPr>
              <a:t>Nesmí dávat jakékoliv rady týkající se zlepšení hry</a:t>
            </a:r>
          </a:p>
        </p:txBody>
      </p:sp>
    </p:spTree>
    <p:extLst>
      <p:ext uri="{BB962C8B-B14F-4D97-AF65-F5344CB8AC3E}">
        <p14:creationId xmlns:p14="http://schemas.microsoft.com/office/powerpoint/2010/main" val="3299799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683C42-CEBC-5135-783A-D83CC3D825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928AE-333F-1558-CCC3-4F2A10565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EOTA - </a:t>
            </a:r>
            <a:r>
              <a:rPr lang="cs-CZ" dirty="0" err="1"/>
              <a:t>Observations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DFD607-A103-246E-0B86-D6B82A99C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Mluví hráči a pozorovatelé</a:t>
            </a:r>
          </a:p>
          <a:p>
            <a:pPr>
              <a:lnSpc>
                <a:spcPct val="150000"/>
              </a:lnSpc>
            </a:pPr>
            <a:r>
              <a:rPr lang="cs-CZ" dirty="0"/>
              <a:t>Popisují, čeho si ve hře všimli</a:t>
            </a:r>
          </a:p>
          <a:p>
            <a:pPr>
              <a:lnSpc>
                <a:spcPct val="150000"/>
              </a:lnSpc>
            </a:pPr>
            <a:r>
              <a:rPr lang="cs-CZ" dirty="0"/>
              <a:t>Zaměřují se na pozorovatelné chování a specifické momenty </a:t>
            </a:r>
            <a:r>
              <a:rPr lang="cs-CZ" dirty="0" err="1"/>
              <a:t>gameplaye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Pouze poskytují data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FF0000"/>
                </a:solidFill>
              </a:rPr>
              <a:t>Nesmí teoretizovat o tom, proč pozorovali to, co pozorovali.</a:t>
            </a:r>
          </a:p>
        </p:txBody>
      </p:sp>
    </p:spTree>
    <p:extLst>
      <p:ext uri="{BB962C8B-B14F-4D97-AF65-F5344CB8AC3E}">
        <p14:creationId xmlns:p14="http://schemas.microsoft.com/office/powerpoint/2010/main" val="332765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8068E1-381E-905C-9635-88D0EB6067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C7C16-50C6-4868-0DC4-458E32759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EOTA - </a:t>
            </a:r>
            <a:r>
              <a:rPr lang="cs-CZ" dirty="0" err="1"/>
              <a:t>Theories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9E4FB-50EE-2D12-93C2-E72FCE8AA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Mluví hráči a pozorovatelé</a:t>
            </a:r>
          </a:p>
          <a:p>
            <a:pPr>
              <a:lnSpc>
                <a:spcPct val="150000"/>
              </a:lnSpc>
            </a:pPr>
            <a:r>
              <a:rPr lang="cs-CZ" dirty="0"/>
              <a:t>Na základě zkušenosti (E) a pozorování (O) mohou vznikat teorie o tom, co se ve hře stalo a proč</a:t>
            </a:r>
          </a:p>
          <a:p>
            <a:pPr>
              <a:lnSpc>
                <a:spcPct val="150000"/>
              </a:lnSpc>
            </a:pPr>
            <a:r>
              <a:rPr lang="cs-CZ" dirty="0"/>
              <a:t>Hráči i pozorovatelé se mohou odvolávat na herní pravidla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FF0000"/>
                </a:solidFill>
              </a:rPr>
              <a:t>Ostatní nesmí diskutovat o teoriích vyřčených ostatními</a:t>
            </a:r>
          </a:p>
        </p:txBody>
      </p:sp>
    </p:spTree>
    <p:extLst>
      <p:ext uri="{BB962C8B-B14F-4D97-AF65-F5344CB8AC3E}">
        <p14:creationId xmlns:p14="http://schemas.microsoft.com/office/powerpoint/2010/main" val="1309879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55F24F-DB6D-284D-D532-65058DB493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F6C15-9814-AEAD-9A35-B3B01A49A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EOTA - </a:t>
            </a:r>
            <a:r>
              <a:rPr lang="cs-CZ" dirty="0" err="1"/>
              <a:t>Advice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8AA0B8-B2F8-0210-712E-90BB7CE62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Mluví hráči a pozorovatelé</a:t>
            </a:r>
          </a:p>
          <a:p>
            <a:pPr>
              <a:lnSpc>
                <a:spcPct val="150000"/>
              </a:lnSpc>
            </a:pPr>
            <a:r>
              <a:rPr lang="cs-CZ" dirty="0"/>
              <a:t>Na základě teorií (T) mohou navrhovat, jak by měli designéři iterovat svoji hru</a:t>
            </a:r>
          </a:p>
          <a:p>
            <a:pPr>
              <a:lnSpc>
                <a:spcPct val="150000"/>
              </a:lnSpc>
            </a:pPr>
            <a:r>
              <a:rPr lang="cs-CZ" dirty="0"/>
              <a:t>„Abys dosáhl X, mohl bys udělat například Y“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FF0000"/>
                </a:solidFill>
              </a:rPr>
              <a:t>Nesmí se diskutovat o návrzích ostatních</a:t>
            </a:r>
          </a:p>
        </p:txBody>
      </p:sp>
    </p:spTree>
    <p:extLst>
      <p:ext uri="{BB962C8B-B14F-4D97-AF65-F5344CB8AC3E}">
        <p14:creationId xmlns:p14="http://schemas.microsoft.com/office/powerpoint/2010/main" val="1071137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ABF039-D999-3A7D-E660-FCD2F03C8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FB3AD-0506-8DA4-9F6E-F9D369E18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Přínosy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F64E6-04A9-C408-1356-E66C83489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Jsou zapojeni i méně výřečnější jedinci</a:t>
            </a:r>
          </a:p>
          <a:p>
            <a:pPr>
              <a:lnSpc>
                <a:spcPct val="150000"/>
              </a:lnSpc>
            </a:pPr>
            <a:r>
              <a:rPr lang="cs-CZ" dirty="0"/>
              <a:t>Návrhy na zlepšení předchází pozorování</a:t>
            </a:r>
          </a:p>
          <a:p>
            <a:pPr>
              <a:lnSpc>
                <a:spcPct val="150000"/>
              </a:lnSpc>
            </a:pPr>
            <a:r>
              <a:rPr lang="cs-CZ" dirty="0"/>
              <a:t>Zamezí se hádkám mezi studenty</a:t>
            </a:r>
          </a:p>
          <a:p>
            <a:pPr>
              <a:lnSpc>
                <a:spcPct val="150000"/>
              </a:lnSpc>
            </a:pPr>
            <a:r>
              <a:rPr lang="cs-CZ" dirty="0"/>
              <a:t>Studenti mohou být více kritičtí</a:t>
            </a:r>
          </a:p>
          <a:p>
            <a:pPr>
              <a:lnSpc>
                <a:spcPct val="150000"/>
              </a:lnSpc>
            </a:pPr>
            <a:r>
              <a:rPr lang="cs-CZ" dirty="0"/>
              <a:t>Designéři mají podklady pro návrhy ke zlepšení</a:t>
            </a:r>
          </a:p>
        </p:txBody>
      </p:sp>
    </p:spTree>
    <p:extLst>
      <p:ext uri="{BB962C8B-B14F-4D97-AF65-F5344CB8AC3E}">
        <p14:creationId xmlns:p14="http://schemas.microsoft.com/office/powerpoint/2010/main" val="2791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A3D46-51F0-37E3-DF29-913840B0B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Kontext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043427-1485-29EC-ACD3-5B26A19575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00048" y="2112963"/>
            <a:ext cx="6591904" cy="3979862"/>
          </a:xfrm>
        </p:spPr>
      </p:pic>
    </p:spTree>
    <p:extLst>
      <p:ext uri="{BB962C8B-B14F-4D97-AF65-F5344CB8AC3E}">
        <p14:creationId xmlns:p14="http://schemas.microsoft.com/office/powerpoint/2010/main" val="2558782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54E4C6-2DEE-6270-D955-D2E516CE3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D9089-226B-178F-E26E-59854C925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Herní design &amp; Feedback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288D4F-4653-B931-1580-83E82B2DA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Feedback je v herním designu důležitý!</a:t>
            </a:r>
          </a:p>
          <a:p>
            <a:pPr>
              <a:lnSpc>
                <a:spcPct val="150000"/>
              </a:lnSpc>
            </a:pPr>
            <a:r>
              <a:rPr lang="cs-CZ" dirty="0"/>
              <a:t>Hry mají často přítomnou silnou emergentní složku</a:t>
            </a:r>
          </a:p>
          <a:p>
            <a:pPr>
              <a:lnSpc>
                <a:spcPct val="150000"/>
              </a:lnSpc>
            </a:pPr>
            <a:r>
              <a:rPr lang="cs-CZ" b="1" dirty="0"/>
              <a:t>Cíl respondentů</a:t>
            </a:r>
            <a:r>
              <a:rPr lang="cs-CZ" dirty="0"/>
              <a:t> – poskytování kvalitního feedbacku</a:t>
            </a:r>
          </a:p>
          <a:p>
            <a:pPr>
              <a:lnSpc>
                <a:spcPct val="150000"/>
              </a:lnSpc>
            </a:pPr>
            <a:r>
              <a:rPr lang="cs-CZ" b="1" dirty="0"/>
              <a:t>Cíl designérů</a:t>
            </a:r>
            <a:r>
              <a:rPr lang="cs-CZ" dirty="0"/>
              <a:t> – získat, vyhodnotit, zakomponovat feedback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798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94EC5-C7F4-E7E2-416C-DE2557A3F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C93E9-8CC5-E865-5545-4C1B01727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Výzvy skupinového feedbacku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41A14-FD5B-FBA4-D2C5-FB08A891B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Jeden nebo dva hlasy dominují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Psaný/digitální feedback je časově náročný</a:t>
            </a:r>
          </a:p>
          <a:p>
            <a:pPr>
              <a:lnSpc>
                <a:spcPct val="150000"/>
              </a:lnSpc>
            </a:pPr>
            <a:r>
              <a:rPr lang="cs-CZ" dirty="0"/>
              <a:t>Nejsme učeni, jak dávat feedback správně</a:t>
            </a:r>
          </a:p>
          <a:p>
            <a:pPr>
              <a:lnSpc>
                <a:spcPct val="150000"/>
              </a:lnSpc>
            </a:pPr>
            <a:r>
              <a:rPr lang="cs-CZ" dirty="0"/>
              <a:t>Feedback musí být správně zapracován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97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763374-2394-208E-D3F4-A7B8149CFD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9EF6F-F39C-9E82-0861-096FDDD03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EOTA role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AF0619-C99C-E59E-693C-0F4CA0899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Designéři – získávají feedback, jejich hra se hraje</a:t>
            </a:r>
          </a:p>
          <a:p>
            <a:pPr>
              <a:lnSpc>
                <a:spcPct val="150000"/>
              </a:lnSpc>
            </a:pPr>
            <a:r>
              <a:rPr lang="cs-CZ" dirty="0"/>
              <a:t>Hráči – dávají feedback, hrají hru</a:t>
            </a:r>
          </a:p>
          <a:p>
            <a:pPr>
              <a:lnSpc>
                <a:spcPct val="150000"/>
              </a:lnSpc>
            </a:pPr>
            <a:r>
              <a:rPr lang="cs-CZ" dirty="0"/>
              <a:t>Pozorovatelé – dávají feedback, pozorují hru</a:t>
            </a:r>
          </a:p>
          <a:p>
            <a:pPr>
              <a:lnSpc>
                <a:spcPct val="150000"/>
              </a:lnSpc>
            </a:pPr>
            <a:r>
              <a:rPr lang="cs-CZ" dirty="0"/>
              <a:t>Instruktoři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949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7D1BF8-B8B2-4436-FAA1-777155238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E575E-42DF-F3F2-7051-35C149367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 </a:t>
            </a:r>
            <a:r>
              <a:rPr lang="cs-CZ" dirty="0" err="1"/>
              <a:t>playtestem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6126B-51BF-D96B-77E5-8B8B9A66D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Všichni by měli vidět všechno</a:t>
            </a:r>
          </a:p>
          <a:p>
            <a:pPr>
              <a:lnSpc>
                <a:spcPct val="150000"/>
              </a:lnSpc>
            </a:pPr>
            <a:r>
              <a:rPr lang="cs-CZ" dirty="0"/>
              <a:t>Je potřeba vysvětlit pravidla (krátká ukázka hraní)</a:t>
            </a:r>
          </a:p>
          <a:p>
            <a:pPr>
              <a:lnSpc>
                <a:spcPct val="150000"/>
              </a:lnSpc>
            </a:pPr>
            <a:r>
              <a:rPr lang="cs-CZ" dirty="0"/>
              <a:t>Designéři hráčům neradí (ohledně strategie)</a:t>
            </a:r>
          </a:p>
          <a:p>
            <a:pPr>
              <a:lnSpc>
                <a:spcPct val="150000"/>
              </a:lnSpc>
            </a:pPr>
            <a:r>
              <a:rPr lang="cs-CZ" dirty="0"/>
              <a:t>Designéři netlačí hráče do toho, aby hráli určitým způsobem</a:t>
            </a:r>
          </a:p>
          <a:p>
            <a:pPr>
              <a:lnSpc>
                <a:spcPct val="150000"/>
              </a:lnSpc>
            </a:pPr>
            <a:r>
              <a:rPr lang="cs-CZ" dirty="0"/>
              <a:t>Designéři začínají popisem hráčských cílů ve hře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731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A8A92A-4A10-17C4-0E3E-7B6E83A9A3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9621-840B-D2F4-ADE1-713CFF080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 průběhu </a:t>
            </a:r>
            <a:r>
              <a:rPr lang="cs-CZ" dirty="0" err="1"/>
              <a:t>playtestu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37E7C-8489-D0C9-D474-1507373DF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Designéři mohou vysvětlovat pravidla a opravovat hráče</a:t>
            </a:r>
          </a:p>
          <a:p>
            <a:pPr>
              <a:lnSpc>
                <a:spcPct val="150000"/>
              </a:lnSpc>
            </a:pPr>
            <a:r>
              <a:rPr lang="cs-CZ" dirty="0"/>
              <a:t>Designéři nesmí do hry zasahovat ani radit hráčům</a:t>
            </a:r>
          </a:p>
          <a:p>
            <a:pPr>
              <a:lnSpc>
                <a:spcPct val="150000"/>
              </a:lnSpc>
            </a:pPr>
            <a:r>
              <a:rPr lang="cs-CZ" dirty="0"/>
              <a:t>Designér si může dělat poznámky týkající se průběhu hry</a:t>
            </a:r>
          </a:p>
        </p:txBody>
      </p:sp>
    </p:spTree>
    <p:extLst>
      <p:ext uri="{BB962C8B-B14F-4D97-AF65-F5344CB8AC3E}">
        <p14:creationId xmlns:p14="http://schemas.microsoft.com/office/powerpoint/2010/main" val="265434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47F32-5C31-C59E-715F-1B67F03FA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016EA-0864-3205-E327-87A8C94B5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Feedback </a:t>
            </a:r>
            <a:r>
              <a:rPr lang="cs-CZ" dirty="0" err="1"/>
              <a:t>time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02DA1-D3DD-6F61-FBEF-522C29408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Designéři si dělají poznámky (zapisují všechno co uslyší)</a:t>
            </a:r>
          </a:p>
          <a:p>
            <a:pPr>
              <a:lnSpc>
                <a:spcPct val="150000"/>
              </a:lnSpc>
            </a:pPr>
            <a:r>
              <a:rPr lang="cs-CZ" dirty="0"/>
              <a:t>Designéři nesmí mluvit</a:t>
            </a:r>
          </a:p>
          <a:p>
            <a:pPr>
              <a:lnSpc>
                <a:spcPct val="150000"/>
              </a:lnSpc>
            </a:pPr>
            <a:r>
              <a:rPr lang="cs-CZ" dirty="0"/>
              <a:t>Otázky ohledně hry si designér pouze zapíše, neodpovídá na ně</a:t>
            </a:r>
          </a:p>
          <a:p>
            <a:pPr>
              <a:lnSpc>
                <a:spcPct val="150000"/>
              </a:lnSpc>
            </a:pPr>
            <a:r>
              <a:rPr lang="cs-CZ" dirty="0"/>
              <a:t>Všechny komentáře směřují ke skupině, nikoliv k designérovi</a:t>
            </a:r>
          </a:p>
        </p:txBody>
      </p:sp>
    </p:spTree>
    <p:extLst>
      <p:ext uri="{BB962C8B-B14F-4D97-AF65-F5344CB8AC3E}">
        <p14:creationId xmlns:p14="http://schemas.microsoft.com/office/powerpoint/2010/main" val="4289152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64CDC5-9E5D-6897-149A-986317E36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11EE2-F9BD-F638-E69D-C1D6A341A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Numbering</a:t>
            </a:r>
            <a:r>
              <a:rPr lang="cs-CZ" dirty="0"/>
              <a:t> </a:t>
            </a:r>
            <a:r>
              <a:rPr lang="cs-CZ" dirty="0" err="1"/>
              <a:t>method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27D85A-74AA-F18B-5F93-C9A0D0E73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Během každé fáze se účastníci přihlásí, instruktor rozdá čísla</a:t>
            </a:r>
          </a:p>
          <a:p>
            <a:pPr>
              <a:lnSpc>
                <a:spcPct val="150000"/>
              </a:lnSpc>
            </a:pPr>
            <a:r>
              <a:rPr lang="cs-CZ" dirty="0"/>
              <a:t>Po vyvolání čísla poskytne účastník svůj komentář</a:t>
            </a:r>
          </a:p>
          <a:p>
            <a:pPr>
              <a:lnSpc>
                <a:spcPct val="150000"/>
              </a:lnSpc>
            </a:pPr>
            <a:r>
              <a:rPr lang="cs-CZ" dirty="0"/>
              <a:t>Nikdo účastníkovi nesmí skákat do řeči</a:t>
            </a:r>
          </a:p>
          <a:p>
            <a:pPr>
              <a:lnSpc>
                <a:spcPct val="150000"/>
              </a:lnSpc>
            </a:pPr>
            <a:r>
              <a:rPr lang="cs-CZ" dirty="0"/>
              <a:t>Každá fáze se opakuje několikrát</a:t>
            </a:r>
          </a:p>
        </p:txBody>
      </p:sp>
    </p:spTree>
    <p:extLst>
      <p:ext uri="{BB962C8B-B14F-4D97-AF65-F5344CB8AC3E}">
        <p14:creationId xmlns:p14="http://schemas.microsoft.com/office/powerpoint/2010/main" val="759631680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3D float design</Template>
  <TotalTime>138</TotalTime>
  <Words>1639</Words>
  <Application>Microsoft Office PowerPoint</Application>
  <PresentationFormat>Widescreen</PresentationFormat>
  <Paragraphs>154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Arial</vt:lpstr>
      <vt:lpstr>Gill Sans MT</vt:lpstr>
      <vt:lpstr>Walbaum Display</vt:lpstr>
      <vt:lpstr>Wingdings</vt:lpstr>
      <vt:lpstr>3DFloatVTI</vt:lpstr>
      <vt:lpstr>Metoda EOTA </vt:lpstr>
      <vt:lpstr>Kontext</vt:lpstr>
      <vt:lpstr>Herní design &amp; Feedback</vt:lpstr>
      <vt:lpstr>Výzvy skupinového feedbacku</vt:lpstr>
      <vt:lpstr>EOTA role</vt:lpstr>
      <vt:lpstr>Před playtestem</vt:lpstr>
      <vt:lpstr>V průběhu playtestu</vt:lpstr>
      <vt:lpstr>Feedback time</vt:lpstr>
      <vt:lpstr>Numbering method</vt:lpstr>
      <vt:lpstr>EOTA - Experiences</vt:lpstr>
      <vt:lpstr>EOTA - Observations</vt:lpstr>
      <vt:lpstr>EOTA - Theories</vt:lpstr>
      <vt:lpstr>EOTA - Advice</vt:lpstr>
      <vt:lpstr>Přínosy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Machacek, Jiri</dc:creator>
  <cp:lastModifiedBy>Jiri Machacek</cp:lastModifiedBy>
  <cp:revision>1</cp:revision>
  <dcterms:created xsi:type="dcterms:W3CDTF">2025-03-15T12:05:29Z</dcterms:created>
  <dcterms:modified xsi:type="dcterms:W3CDTF">2025-03-15T14:24:18Z</dcterms:modified>
</cp:coreProperties>
</file>